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629E1-351B-4B21-80EC-7240C8826460}" type="datetimeFigureOut">
              <a:rPr lang="en-US" smtClean="0"/>
              <a:pPr/>
              <a:t>10/9/2015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7496F-DF6A-4B61-BE62-DC1570D058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9D2AB-1051-4042-8407-0DEA0679BEFD}" type="slidenum">
              <a:rPr lang="vi-VN" smtClean="0"/>
              <a:pPr/>
              <a:t>17</a:t>
            </a:fld>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D8EE0-A32A-4A89-A9FD-B54948D34CD1}"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D8EE0-A32A-4A89-A9FD-B54948D34CD1}"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D8EE0-A32A-4A89-A9FD-B54948D34CD1}"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D8EE0-A32A-4A89-A9FD-B54948D34CD1}"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D8EE0-A32A-4A89-A9FD-B54948D34CD1}"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D8EE0-A32A-4A89-A9FD-B54948D34CD1}" type="datetimeFigureOut">
              <a:rPr lang="en-US" smtClean="0"/>
              <a:pPr/>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D8EE0-A32A-4A89-A9FD-B54948D34CD1}" type="datetimeFigureOut">
              <a:rPr lang="en-US" smtClean="0"/>
              <a:pPr/>
              <a:t>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D8EE0-A32A-4A89-A9FD-B54948D34CD1}" type="datetimeFigureOut">
              <a:rPr lang="en-US" smtClean="0"/>
              <a:pPr/>
              <a:t>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D8EE0-A32A-4A89-A9FD-B54948D34CD1}" type="datetimeFigureOut">
              <a:rPr lang="en-US" smtClean="0"/>
              <a:pPr/>
              <a:t>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D8EE0-A32A-4A89-A9FD-B54948D34CD1}" type="datetimeFigureOut">
              <a:rPr lang="en-US" smtClean="0"/>
              <a:pPr/>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D8EE0-A32A-4A89-A9FD-B54948D34CD1}" type="datetimeFigureOut">
              <a:rPr lang="en-US" smtClean="0"/>
              <a:pPr/>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38E66-F2D1-4D09-AA08-966DCDFCA9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8EE0-A32A-4A89-A9FD-B54948D34CD1}" type="datetimeFigureOut">
              <a:rPr lang="en-US" smtClean="0"/>
              <a:pPr/>
              <a:t>10/9/2015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38E66-F2D1-4D09-AA08-966DCDFCA9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B46"/>
          <p:cNvPicPr>
            <a:picLocks noChangeAspect="1" noChangeArrowheads="1"/>
          </p:cNvPicPr>
          <p:nvPr/>
        </p:nvPicPr>
        <p:blipFill>
          <a:blip r:embed="rId2"/>
          <a:srcRect/>
          <a:stretch>
            <a:fillRect/>
          </a:stretch>
        </p:blipFill>
        <p:spPr bwMode="auto">
          <a:xfrm>
            <a:off x="0" y="0"/>
            <a:ext cx="9144000" cy="6858000"/>
          </a:xfrm>
          <a:prstGeom prst="rect">
            <a:avLst/>
          </a:prstGeom>
          <a:gradFill rotWithShape="1">
            <a:gsLst>
              <a:gs pos="0">
                <a:schemeClr val="accent1"/>
              </a:gs>
              <a:gs pos="50000">
                <a:srgbClr val="FFFFFF"/>
              </a:gs>
              <a:gs pos="100000">
                <a:schemeClr val="accent1"/>
              </a:gs>
            </a:gsLst>
            <a:lin ang="5400000" scaled="1"/>
          </a:gradFill>
          <a:ln w="9525">
            <a:solidFill>
              <a:srgbClr val="FF3300"/>
            </a:solidFill>
            <a:miter lim="800000"/>
            <a:headEnd/>
            <a:tailEnd/>
          </a:ln>
        </p:spPr>
      </p:pic>
      <p:sp>
        <p:nvSpPr>
          <p:cNvPr id="14347" name="WordArt 11"/>
          <p:cNvSpPr>
            <a:spLocks noChangeArrowheads="1" noChangeShapeType="1" noTextEdit="1"/>
          </p:cNvSpPr>
          <p:nvPr/>
        </p:nvSpPr>
        <p:spPr bwMode="auto">
          <a:xfrm>
            <a:off x="1295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en-US" sz="1100" b="1" kern="10">
              <a:ln w="12700">
                <a:round/>
                <a:headEnd/>
                <a:tailEnd/>
              </a:l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latin typeface=".VnTimeH"/>
            </a:endParaRPr>
          </a:p>
        </p:txBody>
      </p:sp>
      <p:sp>
        <p:nvSpPr>
          <p:cNvPr id="14348" name="WordArt 12"/>
          <p:cNvSpPr>
            <a:spLocks noChangeArrowheads="1" noChangeShapeType="1" noTextEdit="1"/>
          </p:cNvSpPr>
          <p:nvPr/>
        </p:nvSpPr>
        <p:spPr bwMode="auto">
          <a:xfrm>
            <a:off x="1676400" y="2362200"/>
            <a:ext cx="6096000" cy="990600"/>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00"/>
                  </a:solidFill>
                  <a:round/>
                  <a:headEnd/>
                  <a:tailEnd/>
                </a:ln>
                <a:solidFill>
                  <a:srgbClr val="0000FF"/>
                </a:solidFill>
                <a:effectLst>
                  <a:outerShdw sy="50000" kx="2453608" rotWithShape="0">
                    <a:srgbClr val="868686">
                      <a:alpha val="50000"/>
                    </a:srgbClr>
                  </a:outerShdw>
                </a:effectLst>
                <a:latin typeface=".VnTimeH"/>
              </a:rPr>
              <a:t>Ph</a:t>
            </a:r>
            <a:r>
              <a:rPr lang="en-US" sz="3600" b="1" kern="1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ÂN MÔN: TẬP ĐỌC</a:t>
            </a:r>
            <a:endParaRPr lang="en-US" sz="3600" b="1" kern="10">
              <a:ln w="9525">
                <a:solidFill>
                  <a:srgbClr val="FF0000"/>
                </a:solidFill>
                <a:round/>
                <a:headEnd/>
                <a:tailEnd/>
              </a:ln>
              <a:solidFill>
                <a:srgbClr val="0000FF"/>
              </a:solidFill>
              <a:effectLst>
                <a:outerShdw sy="50000" kx="2453608" rotWithShape="0">
                  <a:srgbClr val="868686">
                    <a:alpha val="50000"/>
                  </a:srgbClr>
                </a:outerShdw>
              </a:effectLst>
              <a:latin typeface=".VnTimeH"/>
            </a:endParaRPr>
          </a:p>
        </p:txBody>
      </p:sp>
      <p:grpSp>
        <p:nvGrpSpPr>
          <p:cNvPr id="2" name="Group 13"/>
          <p:cNvGrpSpPr>
            <a:grpSpLocks/>
          </p:cNvGrpSpPr>
          <p:nvPr/>
        </p:nvGrpSpPr>
        <p:grpSpPr bwMode="auto">
          <a:xfrm>
            <a:off x="0" y="20638"/>
            <a:ext cx="9317038" cy="6837362"/>
            <a:chOff x="14" y="-9"/>
            <a:chExt cx="5781" cy="4329"/>
          </a:xfrm>
        </p:grpSpPr>
        <p:pic>
          <p:nvPicPr>
            <p:cNvPr id="14350" name="Picture 14" descr="n3"/>
            <p:cNvPicPr>
              <a:picLocks noChangeAspect="1" noChangeArrowheads="1"/>
            </p:cNvPicPr>
            <p:nvPr/>
          </p:nvPicPr>
          <p:blipFill>
            <a:blip r:embed="rId3"/>
            <a:srcRect/>
            <a:stretch>
              <a:fillRect/>
            </a:stretch>
          </p:blipFill>
          <p:spPr bwMode="auto">
            <a:xfrm>
              <a:off x="59" y="0"/>
              <a:ext cx="5736" cy="53"/>
            </a:xfrm>
            <a:prstGeom prst="rect">
              <a:avLst/>
            </a:prstGeom>
            <a:noFill/>
            <a:ln w="9525">
              <a:noFill/>
              <a:miter lim="800000"/>
              <a:headEnd/>
              <a:tailEnd/>
            </a:ln>
            <a:effectLst/>
          </p:spPr>
        </p:pic>
        <p:pic>
          <p:nvPicPr>
            <p:cNvPr id="14351" name="Picture 15" descr="n3"/>
            <p:cNvPicPr>
              <a:picLocks noChangeAspect="1" noChangeArrowheads="1"/>
            </p:cNvPicPr>
            <p:nvPr/>
          </p:nvPicPr>
          <p:blipFill>
            <a:blip r:embed="rId3"/>
            <a:srcRect/>
            <a:stretch>
              <a:fillRect/>
            </a:stretch>
          </p:blipFill>
          <p:spPr bwMode="auto">
            <a:xfrm rot="5400000">
              <a:off x="-2127" y="2132"/>
              <a:ext cx="4329" cy="48"/>
            </a:xfrm>
            <a:prstGeom prst="rect">
              <a:avLst/>
            </a:prstGeom>
            <a:noFill/>
            <a:ln w="9525">
              <a:noFill/>
              <a:miter lim="800000"/>
              <a:headEnd/>
              <a:tailEnd/>
            </a:ln>
            <a:effectLst/>
          </p:spPr>
        </p:pic>
        <p:pic>
          <p:nvPicPr>
            <p:cNvPr id="14352" name="Picture 16" descr="n3"/>
            <p:cNvPicPr>
              <a:picLocks noChangeAspect="1" noChangeArrowheads="1"/>
            </p:cNvPicPr>
            <p:nvPr/>
          </p:nvPicPr>
          <p:blipFill>
            <a:blip r:embed="rId3"/>
            <a:srcRect/>
            <a:stretch>
              <a:fillRect/>
            </a:stretch>
          </p:blipFill>
          <p:spPr bwMode="auto">
            <a:xfrm>
              <a:off x="24" y="4267"/>
              <a:ext cx="5736" cy="53"/>
            </a:xfrm>
            <a:prstGeom prst="rect">
              <a:avLst/>
            </a:prstGeom>
            <a:noFill/>
            <a:ln w="9525">
              <a:noFill/>
              <a:miter lim="800000"/>
              <a:headEnd/>
              <a:tailEnd/>
            </a:ln>
            <a:effectLst/>
          </p:spPr>
        </p:pic>
        <p:pic>
          <p:nvPicPr>
            <p:cNvPr id="14353" name="Picture 17" descr="n3"/>
            <p:cNvPicPr>
              <a:picLocks noChangeAspect="1" noChangeArrowheads="1"/>
            </p:cNvPicPr>
            <p:nvPr/>
          </p:nvPicPr>
          <p:blipFill>
            <a:blip r:embed="rId3"/>
            <a:srcRect/>
            <a:stretch>
              <a:fillRect/>
            </a:stretch>
          </p:blipFill>
          <p:spPr bwMode="auto">
            <a:xfrm rot="5400000">
              <a:off x="3571" y="2132"/>
              <a:ext cx="4329" cy="48"/>
            </a:xfrm>
            <a:prstGeom prst="rect">
              <a:avLst/>
            </a:prstGeom>
            <a:noFill/>
            <a:ln w="9525">
              <a:noFill/>
              <a:miter lim="800000"/>
              <a:headEnd/>
              <a:tailEnd/>
            </a:ln>
            <a:effectLst/>
          </p:spPr>
        </p:pic>
      </p:grpSp>
      <p:sp>
        <p:nvSpPr>
          <p:cNvPr id="13" name="TextBox 12"/>
          <p:cNvSpPr txBox="1"/>
          <p:nvPr/>
        </p:nvSpPr>
        <p:spPr>
          <a:xfrm>
            <a:off x="228600" y="533400"/>
            <a:ext cx="8915400" cy="1307537"/>
          </a:xfrm>
          <a:prstGeom prst="rect">
            <a:avLst/>
          </a:prstGeom>
          <a:noFill/>
        </p:spPr>
        <p:txBody>
          <a:bodyPr wrap="square" rtlCol="0">
            <a:spAutoFit/>
          </a:bodyPr>
          <a:lstStyle/>
          <a:p>
            <a:pPr>
              <a:lnSpc>
                <a:spcPct val="150000"/>
              </a:lnSpc>
            </a:pPr>
            <a:r>
              <a:rPr lang="en-US" sz="2800" smtClean="0">
                <a:solidFill>
                  <a:srgbClr val="FF0000"/>
                </a:solidFill>
                <a:latin typeface="Times New Roman" pitchFamily="18" charset="0"/>
                <a:cs typeface="Times New Roman" pitchFamily="18" charset="0"/>
              </a:rPr>
              <a:t>PHÒNG GIÁO DỤC VÀ ĐÀO TẠO QUẬN LONG BIÊN</a:t>
            </a:r>
          </a:p>
          <a:p>
            <a:pPr algn="ctr">
              <a:lnSpc>
                <a:spcPct val="150000"/>
              </a:lnSpc>
            </a:pPr>
            <a:r>
              <a:rPr lang="en-US" sz="2800" smtClean="0">
                <a:solidFill>
                  <a:srgbClr val="FF0000"/>
                </a:solidFill>
                <a:latin typeface="Times New Roman" pitchFamily="18" charset="0"/>
                <a:cs typeface="Times New Roman" pitchFamily="18" charset="0"/>
              </a:rPr>
              <a:t>TRƯỜNG TIỂU HỌC ÁI MỘ B</a:t>
            </a:r>
            <a:endParaRPr lang="en-US" sz="2800">
              <a:solidFill>
                <a:srgbClr val="FF0000"/>
              </a:solidFill>
              <a:latin typeface="Times New Roman" pitchFamily="18" charset="0"/>
              <a:cs typeface="Times New Roman" pitchFamily="18" charset="0"/>
            </a:endParaRPr>
          </a:p>
        </p:txBody>
      </p:sp>
      <p:sp>
        <p:nvSpPr>
          <p:cNvPr id="14" name="TextBox 13"/>
          <p:cNvSpPr txBox="1"/>
          <p:nvPr/>
        </p:nvSpPr>
        <p:spPr>
          <a:xfrm>
            <a:off x="819436" y="4876800"/>
            <a:ext cx="8534400" cy="523220"/>
          </a:xfrm>
          <a:prstGeom prst="rect">
            <a:avLst/>
          </a:prstGeom>
          <a:noFill/>
        </p:spPr>
        <p:txBody>
          <a:bodyPr wrap="square" rtlCol="0">
            <a:spAutoFit/>
          </a:bodyPr>
          <a:lstStyle/>
          <a:p>
            <a:pPr algn="ctr"/>
            <a:r>
              <a:rPr lang="en-US" sz="2800" b="1" i="1" smtClean="0">
                <a:solidFill>
                  <a:srgbClr val="0070C0"/>
                </a:solidFill>
                <a:latin typeface="Times New Roman" pitchFamily="18" charset="0"/>
                <a:cs typeface="Times New Roman" pitchFamily="18" charset="0"/>
              </a:rPr>
              <a:t>Bài: Trên chiếc bè</a:t>
            </a:r>
            <a:endParaRPr lang="en-US" sz="2800" b="1" i="1">
              <a:solidFill>
                <a:srgbClr val="0070C0"/>
              </a:solidFill>
              <a:latin typeface="Times New Roman" pitchFamily="18" charset="0"/>
              <a:cs typeface="Times New Roman" pitchFamily="18" charset="0"/>
            </a:endParaRPr>
          </a:p>
        </p:txBody>
      </p:sp>
      <p:sp>
        <p:nvSpPr>
          <p:cNvPr id="15" name="TextBox 14"/>
          <p:cNvSpPr txBox="1"/>
          <p:nvPr/>
        </p:nvSpPr>
        <p:spPr>
          <a:xfrm>
            <a:off x="609600" y="3773269"/>
            <a:ext cx="8534400" cy="646331"/>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LỚP 2</a:t>
            </a:r>
            <a:endParaRPr lang="en-US" sz="3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p:cNvPicPr>
            <a:picLocks noChangeAspect="1" noChangeArrowheads="1"/>
          </p:cNvPicPr>
          <p:nvPr/>
        </p:nvPicPr>
        <p:blipFill>
          <a:blip r:embed="rId2"/>
          <a:srcRect/>
          <a:stretch>
            <a:fillRect/>
          </a:stretch>
        </p:blipFill>
        <p:spPr bwMode="auto">
          <a:xfrm>
            <a:off x="2657475" y="304800"/>
            <a:ext cx="5267325" cy="6048375"/>
          </a:xfrm>
          <a:prstGeom prst="rect">
            <a:avLst/>
          </a:prstGeom>
          <a:noFill/>
          <a:ln w="9525">
            <a:noFill/>
            <a:miter lim="800000"/>
            <a:headEnd/>
            <a:tailEnd/>
          </a:ln>
        </p:spPr>
      </p:pic>
      <p:sp>
        <p:nvSpPr>
          <p:cNvPr id="5" name="Text Box 30"/>
          <p:cNvSpPr txBox="1">
            <a:spLocks noChangeArrowheads="1"/>
          </p:cNvSpPr>
          <p:nvPr/>
        </p:nvSpPr>
        <p:spPr bwMode="auto">
          <a:xfrm>
            <a:off x="533400" y="2971800"/>
            <a:ext cx="2438400" cy="5842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 Chiếc bè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1" descr="images[74]"/>
          <p:cNvPicPr>
            <a:picLocks noChangeAspect="1" noChangeArrowheads="1"/>
          </p:cNvPicPr>
          <p:nvPr/>
        </p:nvPicPr>
        <p:blipFill>
          <a:blip r:embed="rId2"/>
          <a:srcRect/>
          <a:stretch>
            <a:fillRect/>
          </a:stretch>
        </p:blipFill>
        <p:spPr bwMode="auto">
          <a:xfrm>
            <a:off x="533400" y="609600"/>
            <a:ext cx="3810000" cy="4430713"/>
          </a:xfrm>
          <a:prstGeom prst="rect">
            <a:avLst/>
          </a:prstGeom>
          <a:noFill/>
          <a:ln w="57150" cmpd="thinThick">
            <a:solidFill>
              <a:schemeClr val="folHlink"/>
            </a:solidFill>
            <a:miter lim="800000"/>
            <a:headEnd/>
            <a:tailEnd/>
          </a:ln>
        </p:spPr>
      </p:pic>
      <p:pic>
        <p:nvPicPr>
          <p:cNvPr id="19459" name="Picture 42" descr="dế trũi"/>
          <p:cNvPicPr>
            <a:picLocks noChangeAspect="1" noChangeArrowheads="1"/>
          </p:cNvPicPr>
          <p:nvPr/>
        </p:nvPicPr>
        <p:blipFill>
          <a:blip r:embed="rId3"/>
          <a:srcRect/>
          <a:stretch>
            <a:fillRect/>
          </a:stretch>
        </p:blipFill>
        <p:spPr bwMode="auto">
          <a:xfrm>
            <a:off x="4876800" y="620713"/>
            <a:ext cx="3787775" cy="4405312"/>
          </a:xfrm>
          <a:prstGeom prst="rect">
            <a:avLst/>
          </a:prstGeom>
          <a:noFill/>
          <a:ln w="57150" cmpd="thickThin">
            <a:solidFill>
              <a:schemeClr val="tx2"/>
            </a:solidFill>
            <a:miter lim="800000"/>
            <a:headEnd/>
            <a:tailEnd/>
          </a:ln>
        </p:spPr>
      </p:pic>
      <p:sp>
        <p:nvSpPr>
          <p:cNvPr id="16428" name="Text Box 44"/>
          <p:cNvSpPr txBox="1">
            <a:spLocks noChangeArrowheads="1"/>
          </p:cNvSpPr>
          <p:nvPr/>
        </p:nvSpPr>
        <p:spPr bwMode="auto">
          <a:xfrm>
            <a:off x="1828800" y="5264150"/>
            <a:ext cx="1524000" cy="457200"/>
          </a:xfrm>
          <a:prstGeom prst="rect">
            <a:avLst/>
          </a:prstGeom>
          <a:noFill/>
          <a:ln w="9525">
            <a:noFill/>
            <a:miter lim="800000"/>
            <a:headEnd/>
            <a:tailEnd/>
          </a:ln>
        </p:spPr>
        <p:txBody>
          <a:bodyPr>
            <a:spAutoFit/>
          </a:bodyPr>
          <a:lstStyle/>
          <a:p>
            <a:pPr>
              <a:spcBef>
                <a:spcPct val="50000"/>
              </a:spcBef>
            </a:pPr>
            <a:r>
              <a:rPr lang="en-US" sz="2400" b="1"/>
              <a:t>Dế Mèn</a:t>
            </a:r>
          </a:p>
        </p:txBody>
      </p:sp>
      <p:sp>
        <p:nvSpPr>
          <p:cNvPr id="16429" name="Text Box 45"/>
          <p:cNvSpPr txBox="1">
            <a:spLocks noChangeArrowheads="1"/>
          </p:cNvSpPr>
          <p:nvPr/>
        </p:nvSpPr>
        <p:spPr bwMode="auto">
          <a:xfrm>
            <a:off x="6248400" y="5257800"/>
            <a:ext cx="1524000" cy="457200"/>
          </a:xfrm>
          <a:prstGeom prst="rect">
            <a:avLst/>
          </a:prstGeom>
          <a:noFill/>
          <a:ln w="9525">
            <a:noFill/>
            <a:miter lim="800000"/>
            <a:headEnd/>
            <a:tailEnd/>
          </a:ln>
        </p:spPr>
        <p:txBody>
          <a:bodyPr>
            <a:spAutoFit/>
          </a:bodyPr>
          <a:lstStyle/>
          <a:p>
            <a:pPr>
              <a:spcBef>
                <a:spcPct val="50000"/>
              </a:spcBef>
            </a:pPr>
            <a:r>
              <a:rPr lang="en-US" sz="2400" b="1"/>
              <a:t>Dế Trũi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28"/>
                                        </p:tgtEl>
                                        <p:attrNameLst>
                                          <p:attrName>style.visibility</p:attrName>
                                        </p:attrNameLst>
                                      </p:cBhvr>
                                      <p:to>
                                        <p:strVal val="visible"/>
                                      </p:to>
                                    </p:set>
                                    <p:animEffect transition="in" filter="blinds(horizontal)">
                                      <p:cBhvr>
                                        <p:cTn id="7" dur="500"/>
                                        <p:tgtEl>
                                          <p:spTgt spid="16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29"/>
                                        </p:tgtEl>
                                        <p:attrNameLst>
                                          <p:attrName>style.visibility</p:attrName>
                                        </p:attrNameLst>
                                      </p:cBhvr>
                                      <p:to>
                                        <p:strVal val="visible"/>
                                      </p:to>
                                    </p:set>
                                    <p:animEffect transition="in" filter="blinds(horizontal)">
                                      <p:cBhvr>
                                        <p:cTn id="12" dur="500"/>
                                        <p:tgtEl>
                                          <p:spTgt spid="1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p:bldP spid="164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5"/>
          <p:cNvSpPr>
            <a:spLocks noChangeShapeType="1"/>
          </p:cNvSpPr>
          <p:nvPr/>
        </p:nvSpPr>
        <p:spPr bwMode="auto">
          <a:xfrm>
            <a:off x="4648200" y="3505200"/>
            <a:ext cx="0" cy="3352800"/>
          </a:xfrm>
          <a:prstGeom prst="line">
            <a:avLst/>
          </a:prstGeom>
          <a:noFill/>
          <a:ln w="28575">
            <a:solidFill>
              <a:schemeClr val="tx1"/>
            </a:solidFill>
            <a:round/>
            <a:headEnd/>
            <a:tailEnd/>
          </a:ln>
        </p:spPr>
        <p:txBody>
          <a:bodyPr/>
          <a:lstStyle/>
          <a:p>
            <a:endParaRPr lang="en-US"/>
          </a:p>
        </p:txBody>
      </p:sp>
      <p:sp>
        <p:nvSpPr>
          <p:cNvPr id="20483" name="Text Box 9"/>
          <p:cNvSpPr txBox="1">
            <a:spLocks noChangeArrowheads="1"/>
          </p:cNvSpPr>
          <p:nvPr/>
        </p:nvSpPr>
        <p:spPr bwMode="auto">
          <a:xfrm>
            <a:off x="5105400" y="2540000"/>
            <a:ext cx="2895600" cy="584200"/>
          </a:xfrm>
          <a:prstGeom prst="rect">
            <a:avLst/>
          </a:prstGeom>
          <a:noFill/>
          <a:ln w="9525">
            <a:noFill/>
            <a:miter lim="800000"/>
            <a:headEnd/>
            <a:tailEnd/>
          </a:ln>
        </p:spPr>
        <p:txBody>
          <a:bodyPr>
            <a:spAutoFit/>
          </a:bodyPr>
          <a:lstStyle/>
          <a:p>
            <a:pPr>
              <a:spcBef>
                <a:spcPct val="50000"/>
              </a:spcBef>
            </a:pPr>
            <a:r>
              <a:rPr lang="en-US" sz="3200" b="1" u="sng">
                <a:latin typeface="Times New Roman" pitchFamily="18" charset="0"/>
                <a:cs typeface="Times New Roman" pitchFamily="18" charset="0"/>
              </a:rPr>
              <a:t>Từ ngữ</a:t>
            </a:r>
          </a:p>
        </p:txBody>
      </p:sp>
      <p:sp>
        <p:nvSpPr>
          <p:cNvPr id="20484" name="Text Box 30"/>
          <p:cNvSpPr txBox="1">
            <a:spLocks noChangeArrowheads="1"/>
          </p:cNvSpPr>
          <p:nvPr/>
        </p:nvSpPr>
        <p:spPr bwMode="auto">
          <a:xfrm>
            <a:off x="4953000" y="3448050"/>
            <a:ext cx="2743200" cy="584200"/>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Times New Roman" pitchFamily="18" charset="0"/>
                <a:cs typeface="Times New Roman" pitchFamily="18" charset="0"/>
              </a:rPr>
              <a:t>- Chiếc bè</a:t>
            </a:r>
          </a:p>
        </p:txBody>
      </p:sp>
      <p:sp>
        <p:nvSpPr>
          <p:cNvPr id="15391" name="Text Box 31"/>
          <p:cNvSpPr txBox="1">
            <a:spLocks noChangeArrowheads="1"/>
          </p:cNvSpPr>
          <p:nvPr/>
        </p:nvSpPr>
        <p:spPr bwMode="auto">
          <a:xfrm>
            <a:off x="5029200" y="3987800"/>
            <a:ext cx="3367088" cy="584200"/>
          </a:xfrm>
          <a:prstGeom prst="rect">
            <a:avLst/>
          </a:prstGeom>
          <a:noFill/>
          <a:ln w="9525">
            <a:noFill/>
            <a:miter lim="800000"/>
            <a:headEnd/>
            <a:tailEnd/>
          </a:ln>
        </p:spPr>
        <p:txBody>
          <a:bodyPr>
            <a:spAutoFit/>
          </a:bodyPr>
          <a:lstStyle/>
          <a:p>
            <a:pPr>
              <a:spcBef>
                <a:spcPct val="50000"/>
              </a:spcBef>
              <a:buFontTx/>
              <a:buChar char="-"/>
            </a:pPr>
            <a:r>
              <a:rPr lang="en-US" sz="3200" b="1">
                <a:solidFill>
                  <a:srgbClr val="0000FF"/>
                </a:solidFill>
                <a:latin typeface="Times New Roman" pitchFamily="18" charset="0"/>
                <a:cs typeface="Times New Roman" pitchFamily="18" charset="0"/>
              </a:rPr>
              <a:t> Dế Mèn</a:t>
            </a:r>
          </a:p>
        </p:txBody>
      </p:sp>
      <p:sp>
        <p:nvSpPr>
          <p:cNvPr id="20486" name="Text Box 34"/>
          <p:cNvSpPr txBox="1">
            <a:spLocks noChangeArrowheads="1"/>
          </p:cNvSpPr>
          <p:nvPr/>
        </p:nvSpPr>
        <p:spPr bwMode="auto">
          <a:xfrm>
            <a:off x="4572000" y="1919288"/>
            <a:ext cx="25146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Theo Tô Hoài</a:t>
            </a:r>
          </a:p>
        </p:txBody>
      </p:sp>
      <p:sp>
        <p:nvSpPr>
          <p:cNvPr id="15401" name="Text Box 41"/>
          <p:cNvSpPr txBox="1">
            <a:spLocks noChangeArrowheads="1"/>
          </p:cNvSpPr>
          <p:nvPr/>
        </p:nvSpPr>
        <p:spPr bwMode="auto">
          <a:xfrm>
            <a:off x="5022850" y="4521200"/>
            <a:ext cx="3367088" cy="584200"/>
          </a:xfrm>
          <a:prstGeom prst="rect">
            <a:avLst/>
          </a:prstGeom>
          <a:noFill/>
          <a:ln w="9525">
            <a:noFill/>
            <a:miter lim="800000"/>
            <a:headEnd/>
            <a:tailEnd/>
          </a:ln>
        </p:spPr>
        <p:txBody>
          <a:bodyPr>
            <a:spAutoFit/>
          </a:bodyPr>
          <a:lstStyle/>
          <a:p>
            <a:pPr>
              <a:spcBef>
                <a:spcPct val="50000"/>
              </a:spcBef>
              <a:buFontTx/>
              <a:buChar char="-"/>
            </a:pPr>
            <a:r>
              <a:rPr lang="en-US" sz="3200" b="1">
                <a:solidFill>
                  <a:srgbClr val="0000FF"/>
                </a:solidFill>
                <a:latin typeface="Times New Roman" pitchFamily="18" charset="0"/>
                <a:cs typeface="Times New Roman" pitchFamily="18" charset="0"/>
              </a:rPr>
              <a:t> Dế Trũi</a:t>
            </a:r>
          </a:p>
        </p:txBody>
      </p:sp>
      <p:sp>
        <p:nvSpPr>
          <p:cNvPr id="20488" name="Text Box 3"/>
          <p:cNvSpPr txBox="1">
            <a:spLocks noChangeArrowheads="1"/>
          </p:cNvSpPr>
          <p:nvPr/>
        </p:nvSpPr>
        <p:spPr bwMode="auto">
          <a:xfrm>
            <a:off x="3733800" y="623888"/>
            <a:ext cx="1752600" cy="519112"/>
          </a:xfrm>
          <a:prstGeom prst="rect">
            <a:avLst/>
          </a:prstGeom>
          <a:noFill/>
          <a:ln w="9525">
            <a:noFill/>
            <a:miter lim="800000"/>
            <a:headEnd/>
            <a:tailEnd/>
          </a:ln>
        </p:spPr>
        <p:txBody>
          <a:bodyPr>
            <a:spAutoFit/>
          </a:bodyPr>
          <a:lstStyle/>
          <a:p>
            <a:pPr>
              <a:spcBef>
                <a:spcPct val="50000"/>
              </a:spcBef>
            </a:pPr>
            <a:r>
              <a:rPr lang="en-US" sz="2800" b="1">
                <a:cs typeface="Arial" charset="0"/>
              </a:rPr>
              <a:t>Tập đọc</a:t>
            </a:r>
          </a:p>
        </p:txBody>
      </p:sp>
      <p:sp>
        <p:nvSpPr>
          <p:cNvPr id="20489" name="Text Box 4"/>
          <p:cNvSpPr txBox="1">
            <a:spLocks noChangeArrowheads="1"/>
          </p:cNvSpPr>
          <p:nvPr/>
        </p:nvSpPr>
        <p:spPr bwMode="auto">
          <a:xfrm>
            <a:off x="2895600" y="1106488"/>
            <a:ext cx="3352800" cy="646112"/>
          </a:xfrm>
          <a:prstGeom prst="rect">
            <a:avLst/>
          </a:prstGeom>
          <a:noFill/>
          <a:ln w="9525">
            <a:noFill/>
            <a:miter lim="800000"/>
            <a:headEnd/>
            <a:tailEnd/>
          </a:ln>
        </p:spPr>
        <p:txBody>
          <a:bodyPr>
            <a:spAutoFit/>
          </a:bodyPr>
          <a:lstStyle/>
          <a:p>
            <a:pPr>
              <a:spcBef>
                <a:spcPct val="50000"/>
              </a:spcBef>
            </a:pPr>
            <a:r>
              <a:rPr lang="en-US" sz="3600" b="1">
                <a:solidFill>
                  <a:srgbClr val="FF0000"/>
                </a:solidFill>
                <a:cs typeface="Arial" charset="0"/>
              </a:rPr>
              <a:t>Trên chiếc bè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91"/>
                                        </p:tgtEl>
                                        <p:attrNameLst>
                                          <p:attrName>style.visibility</p:attrName>
                                        </p:attrNameLst>
                                      </p:cBhvr>
                                      <p:to>
                                        <p:strVal val="visible"/>
                                      </p:to>
                                    </p:set>
                                    <p:animEffect transition="in" filter="blinds(horizontal)">
                                      <p:cBhvr>
                                        <p:cTn id="7" dur="500"/>
                                        <p:tgtEl>
                                          <p:spTgt spid="15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01"/>
                                        </p:tgtEl>
                                        <p:attrNameLst>
                                          <p:attrName>style.visibility</p:attrName>
                                        </p:attrNameLst>
                                      </p:cBhvr>
                                      <p:to>
                                        <p:strVal val="visible"/>
                                      </p:to>
                                    </p:set>
                                    <p:animEffect transition="in" filter="blinds(horizontal)">
                                      <p:cBhvr>
                                        <p:cTn id="12" dur="500"/>
                                        <p:tgtEl>
                                          <p:spTgt spid="15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1" grpId="0"/>
      <p:bldP spid="154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953000" y="1690688"/>
            <a:ext cx="2819400" cy="519112"/>
          </a:xfrm>
          <a:prstGeom prst="rect">
            <a:avLst/>
          </a:prstGeom>
          <a:noFill/>
          <a:ln w="9525">
            <a:noFill/>
            <a:miter lim="800000"/>
            <a:headEnd/>
            <a:tailEnd/>
          </a:ln>
        </p:spPr>
        <p:txBody>
          <a:bodyPr>
            <a:spAutoFit/>
          </a:bodyPr>
          <a:lstStyle/>
          <a:p>
            <a:pPr>
              <a:spcBef>
                <a:spcPct val="50000"/>
              </a:spcBef>
            </a:pPr>
            <a:r>
              <a:rPr lang="en-US" sz="2800" b="1">
                <a:cs typeface="Arial" charset="0"/>
              </a:rPr>
              <a:t>Theo T</a:t>
            </a:r>
            <a:r>
              <a:rPr lang="en-US" sz="2800" b="1"/>
              <a:t>ô Hoài</a:t>
            </a:r>
          </a:p>
        </p:txBody>
      </p:sp>
      <p:sp>
        <p:nvSpPr>
          <p:cNvPr id="18440" name="Text Box 8"/>
          <p:cNvSpPr txBox="1">
            <a:spLocks noChangeArrowheads="1"/>
          </p:cNvSpPr>
          <p:nvPr/>
        </p:nvSpPr>
        <p:spPr bwMode="auto">
          <a:xfrm>
            <a:off x="1752600" y="6248400"/>
            <a:ext cx="6880225" cy="523875"/>
          </a:xfrm>
          <a:prstGeom prst="rect">
            <a:avLst/>
          </a:prstGeom>
          <a:noFill/>
          <a:ln w="9525">
            <a:noFill/>
            <a:miter lim="800000"/>
            <a:headEnd/>
            <a:tailEnd/>
          </a:ln>
        </p:spPr>
        <p:txBody>
          <a:bodyPr>
            <a:spAutoFit/>
          </a:bodyPr>
          <a:lstStyle/>
          <a:p>
            <a:pPr>
              <a:spcBef>
                <a:spcPct val="50000"/>
              </a:spcBef>
            </a:pPr>
            <a:r>
              <a:rPr lang="en-US" sz="2800" b="1"/>
              <a:t>Bèo sen (bèo Nhật Bản, bèo lục bình)</a:t>
            </a:r>
          </a:p>
        </p:txBody>
      </p:sp>
      <p:pic>
        <p:nvPicPr>
          <p:cNvPr id="21508" name="Picture 10" descr="images[15]"/>
          <p:cNvPicPr>
            <a:picLocks noChangeAspect="1" noChangeArrowheads="1"/>
          </p:cNvPicPr>
          <p:nvPr/>
        </p:nvPicPr>
        <p:blipFill>
          <a:blip r:embed="rId2"/>
          <a:srcRect/>
          <a:stretch>
            <a:fillRect/>
          </a:stretch>
        </p:blipFill>
        <p:spPr bwMode="auto">
          <a:xfrm>
            <a:off x="914400" y="2328863"/>
            <a:ext cx="3276600" cy="3810000"/>
          </a:xfrm>
          <a:prstGeom prst="rect">
            <a:avLst/>
          </a:prstGeom>
          <a:noFill/>
          <a:ln w="57150" cmpd="thickThin">
            <a:solidFill>
              <a:schemeClr val="tx2"/>
            </a:solidFill>
            <a:miter lim="800000"/>
            <a:headEnd/>
            <a:tailEnd/>
          </a:ln>
        </p:spPr>
      </p:pic>
      <p:pic>
        <p:nvPicPr>
          <p:cNvPr id="21509" name="Picture 11" descr="images[31]"/>
          <p:cNvPicPr>
            <a:picLocks noChangeAspect="1" noChangeArrowheads="1"/>
          </p:cNvPicPr>
          <p:nvPr/>
        </p:nvPicPr>
        <p:blipFill>
          <a:blip r:embed="rId3"/>
          <a:srcRect/>
          <a:stretch>
            <a:fillRect/>
          </a:stretch>
        </p:blipFill>
        <p:spPr bwMode="auto">
          <a:xfrm>
            <a:off x="4778375" y="2332038"/>
            <a:ext cx="3276600" cy="3810000"/>
          </a:xfrm>
          <a:prstGeom prst="rect">
            <a:avLst/>
          </a:prstGeom>
          <a:noFill/>
          <a:ln w="57150" cmpd="thickThin">
            <a:solidFill>
              <a:schemeClr val="tx2"/>
            </a:solidFill>
            <a:miter lim="800000"/>
            <a:headEnd/>
            <a:tailEnd/>
          </a:ln>
        </p:spPr>
      </p:pic>
      <p:sp>
        <p:nvSpPr>
          <p:cNvPr id="21510" name="Text Box 3"/>
          <p:cNvSpPr txBox="1">
            <a:spLocks noChangeArrowheads="1"/>
          </p:cNvSpPr>
          <p:nvPr/>
        </p:nvSpPr>
        <p:spPr bwMode="auto">
          <a:xfrm>
            <a:off x="3733800" y="623888"/>
            <a:ext cx="1752600" cy="519112"/>
          </a:xfrm>
          <a:prstGeom prst="rect">
            <a:avLst/>
          </a:prstGeom>
          <a:noFill/>
          <a:ln w="9525">
            <a:noFill/>
            <a:miter lim="800000"/>
            <a:headEnd/>
            <a:tailEnd/>
          </a:ln>
        </p:spPr>
        <p:txBody>
          <a:bodyPr>
            <a:spAutoFit/>
          </a:bodyPr>
          <a:lstStyle/>
          <a:p>
            <a:pPr>
              <a:spcBef>
                <a:spcPct val="50000"/>
              </a:spcBef>
            </a:pPr>
            <a:r>
              <a:rPr lang="en-US" sz="2800" b="1">
                <a:cs typeface="Arial" charset="0"/>
              </a:rPr>
              <a:t>Tập đọc</a:t>
            </a:r>
          </a:p>
        </p:txBody>
      </p:sp>
      <p:sp>
        <p:nvSpPr>
          <p:cNvPr id="21511" name="Text Box 4"/>
          <p:cNvSpPr txBox="1">
            <a:spLocks noChangeArrowheads="1"/>
          </p:cNvSpPr>
          <p:nvPr/>
        </p:nvSpPr>
        <p:spPr bwMode="auto">
          <a:xfrm>
            <a:off x="2895600" y="1106488"/>
            <a:ext cx="3352800" cy="646112"/>
          </a:xfrm>
          <a:prstGeom prst="rect">
            <a:avLst/>
          </a:prstGeom>
          <a:noFill/>
          <a:ln w="9525">
            <a:noFill/>
            <a:miter lim="800000"/>
            <a:headEnd/>
            <a:tailEnd/>
          </a:ln>
        </p:spPr>
        <p:txBody>
          <a:bodyPr>
            <a:spAutoFit/>
          </a:bodyPr>
          <a:lstStyle/>
          <a:p>
            <a:pPr>
              <a:spcBef>
                <a:spcPct val="50000"/>
              </a:spcBef>
            </a:pPr>
            <a:r>
              <a:rPr lang="en-US" sz="3600" b="1">
                <a:solidFill>
                  <a:srgbClr val="FF0000"/>
                </a:solidFill>
                <a:cs typeface="Arial" charset="0"/>
              </a:rPr>
              <a:t>Trên chiếc bè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linds(horizontal)">
                                      <p:cBhvr>
                                        <p:cTn id="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2"/>
          <p:cNvSpPr txBox="1">
            <a:spLocks noChangeArrowheads="1"/>
          </p:cNvSpPr>
          <p:nvPr/>
        </p:nvSpPr>
        <p:spPr bwMode="auto">
          <a:xfrm>
            <a:off x="374650" y="471488"/>
            <a:ext cx="2473325" cy="585787"/>
          </a:xfrm>
          <a:prstGeom prst="rect">
            <a:avLst/>
          </a:prstGeom>
          <a:noFill/>
          <a:ln w="9525">
            <a:noFill/>
            <a:miter lim="800000"/>
            <a:headEnd/>
            <a:tailEnd/>
          </a:ln>
        </p:spPr>
        <p:txBody>
          <a:bodyPr>
            <a:spAutoFit/>
          </a:bodyPr>
          <a:lstStyle/>
          <a:p>
            <a:pPr>
              <a:spcBef>
                <a:spcPct val="50000"/>
              </a:spcBef>
            </a:pPr>
            <a:r>
              <a:rPr lang="en-US" sz="3200" b="1">
                <a:cs typeface="Arial" charset="0"/>
              </a:rPr>
              <a:t>+ Câu:</a:t>
            </a:r>
          </a:p>
        </p:txBody>
      </p:sp>
      <p:sp>
        <p:nvSpPr>
          <p:cNvPr id="22531" name="Text Box 16"/>
          <p:cNvSpPr txBox="1">
            <a:spLocks noChangeArrowheads="1"/>
          </p:cNvSpPr>
          <p:nvPr/>
        </p:nvSpPr>
        <p:spPr bwMode="auto">
          <a:xfrm>
            <a:off x="533400" y="1165225"/>
            <a:ext cx="7854950" cy="1570038"/>
          </a:xfrm>
          <a:prstGeom prst="rect">
            <a:avLst/>
          </a:prstGeom>
          <a:noFill/>
          <a:ln w="9525">
            <a:noFill/>
            <a:miter lim="800000"/>
            <a:headEnd/>
            <a:tailEnd/>
          </a:ln>
        </p:spPr>
        <p:txBody>
          <a:bodyPr>
            <a:spAutoFit/>
          </a:bodyPr>
          <a:lstStyle/>
          <a:p>
            <a:pPr>
              <a:spcBef>
                <a:spcPct val="50000"/>
              </a:spcBef>
            </a:pPr>
            <a:r>
              <a:rPr lang="en-US" sz="3200" b="1">
                <a:cs typeface="Arial" charset="0"/>
              </a:rPr>
              <a:t>Mùa thu mới chớm nhưng nước đã trong </a:t>
            </a:r>
            <a:r>
              <a:rPr lang="en-US" sz="3200" b="1" smtClean="0">
                <a:cs typeface="Arial" charset="0"/>
              </a:rPr>
              <a:t>vắt,  trông </a:t>
            </a:r>
            <a:r>
              <a:rPr lang="en-US" sz="3200" b="1">
                <a:cs typeface="Arial" charset="0"/>
              </a:rPr>
              <a:t>thấy cả hòn cuội trắng tinh nằm dưới </a:t>
            </a:r>
            <a:r>
              <a:rPr lang="en-US" sz="3200" b="1" smtClean="0">
                <a:cs typeface="Arial" charset="0"/>
              </a:rPr>
              <a:t>đáy. </a:t>
            </a:r>
            <a:endParaRPr lang="en-US" sz="3200" b="1">
              <a:cs typeface="Arial" charset="0"/>
            </a:endParaRPr>
          </a:p>
        </p:txBody>
      </p:sp>
      <p:sp>
        <p:nvSpPr>
          <p:cNvPr id="7" name="Line 17"/>
          <p:cNvSpPr>
            <a:spLocks noChangeShapeType="1"/>
          </p:cNvSpPr>
          <p:nvPr/>
        </p:nvSpPr>
        <p:spPr bwMode="auto">
          <a:xfrm flipH="1">
            <a:off x="3879646" y="1263650"/>
            <a:ext cx="146050" cy="412750"/>
          </a:xfrm>
          <a:prstGeom prst="line">
            <a:avLst/>
          </a:prstGeom>
          <a:noFill/>
          <a:ln w="38100">
            <a:solidFill>
              <a:srgbClr val="FF0000"/>
            </a:solidFill>
            <a:round/>
            <a:headEnd/>
            <a:tailEnd/>
          </a:ln>
        </p:spPr>
        <p:txBody>
          <a:bodyPr/>
          <a:lstStyle/>
          <a:p>
            <a:endParaRPr lang="en-US"/>
          </a:p>
        </p:txBody>
      </p:sp>
      <p:sp>
        <p:nvSpPr>
          <p:cNvPr id="8" name="Line 18"/>
          <p:cNvSpPr>
            <a:spLocks noChangeShapeType="1"/>
          </p:cNvSpPr>
          <p:nvPr/>
        </p:nvSpPr>
        <p:spPr bwMode="auto">
          <a:xfrm flipH="1">
            <a:off x="1295400" y="1676400"/>
            <a:ext cx="104775" cy="466725"/>
          </a:xfrm>
          <a:prstGeom prst="line">
            <a:avLst/>
          </a:prstGeom>
          <a:noFill/>
          <a:ln w="38100">
            <a:solidFill>
              <a:srgbClr val="FF0000"/>
            </a:solidFill>
            <a:round/>
            <a:headEnd/>
            <a:tailEnd/>
          </a:ln>
        </p:spPr>
        <p:txBody>
          <a:bodyPr/>
          <a:lstStyle/>
          <a:p>
            <a:endParaRPr lang="en-US"/>
          </a:p>
        </p:txBody>
      </p:sp>
      <p:sp>
        <p:nvSpPr>
          <p:cNvPr id="9" name="Line 19"/>
          <p:cNvSpPr>
            <a:spLocks noChangeShapeType="1"/>
          </p:cNvSpPr>
          <p:nvPr/>
        </p:nvSpPr>
        <p:spPr bwMode="auto">
          <a:xfrm flipH="1">
            <a:off x="2286000" y="2209800"/>
            <a:ext cx="146050" cy="412750"/>
          </a:xfrm>
          <a:prstGeom prst="line">
            <a:avLst/>
          </a:prstGeom>
          <a:noFill/>
          <a:ln w="38100">
            <a:solidFill>
              <a:srgbClr val="FF0000"/>
            </a:solidFill>
            <a:round/>
            <a:headEnd/>
            <a:tailEnd/>
          </a:ln>
        </p:spPr>
        <p:txBody>
          <a:bodyPr/>
          <a:lstStyle/>
          <a:p>
            <a:endParaRPr lang="en-US"/>
          </a:p>
        </p:txBody>
      </p:sp>
      <p:sp>
        <p:nvSpPr>
          <p:cNvPr id="10" name="Line 20"/>
          <p:cNvSpPr>
            <a:spLocks noChangeShapeType="1"/>
          </p:cNvSpPr>
          <p:nvPr/>
        </p:nvSpPr>
        <p:spPr bwMode="auto">
          <a:xfrm flipH="1">
            <a:off x="2362200" y="2209800"/>
            <a:ext cx="146050" cy="412750"/>
          </a:xfrm>
          <a:prstGeom prst="line">
            <a:avLst/>
          </a:prstGeom>
          <a:noFill/>
          <a:ln w="38100">
            <a:solidFill>
              <a:srgbClr val="FF0000"/>
            </a:solidFill>
            <a:round/>
            <a:headEnd/>
            <a:tailEnd/>
          </a:ln>
        </p:spPr>
        <p:txBody>
          <a:bodyPr/>
          <a:lstStyle/>
          <a:p>
            <a:endParaRPr lang="en-US"/>
          </a:p>
        </p:txBody>
      </p:sp>
      <p:sp>
        <p:nvSpPr>
          <p:cNvPr id="13" name="Text Box 23"/>
          <p:cNvSpPr txBox="1">
            <a:spLocks noChangeArrowheads="1"/>
          </p:cNvSpPr>
          <p:nvPr/>
        </p:nvSpPr>
        <p:spPr bwMode="auto">
          <a:xfrm>
            <a:off x="457200" y="2971800"/>
            <a:ext cx="7710488" cy="1570038"/>
          </a:xfrm>
          <a:prstGeom prst="rect">
            <a:avLst/>
          </a:prstGeom>
          <a:noFill/>
          <a:ln w="9525">
            <a:noFill/>
            <a:miter lim="800000"/>
            <a:headEnd/>
            <a:tailEnd/>
          </a:ln>
        </p:spPr>
        <p:txBody>
          <a:bodyPr>
            <a:spAutoFit/>
          </a:bodyPr>
          <a:lstStyle/>
          <a:p>
            <a:pPr>
              <a:spcBef>
                <a:spcPct val="50000"/>
              </a:spcBef>
            </a:pPr>
            <a:r>
              <a:rPr lang="en-US" sz="3200" b="1">
                <a:cs typeface="Arial" charset="0"/>
              </a:rPr>
              <a:t>Đàn săn sắt và cá thầu dầu thoáng gặp đâu cũng lăng xăng cố bơi theo chiếc bè,  hoan nghênh váng cả mặt nước.</a:t>
            </a:r>
          </a:p>
        </p:txBody>
      </p:sp>
      <p:sp>
        <p:nvSpPr>
          <p:cNvPr id="14" name="Line 24"/>
          <p:cNvSpPr>
            <a:spLocks noChangeShapeType="1"/>
          </p:cNvSpPr>
          <p:nvPr/>
        </p:nvSpPr>
        <p:spPr bwMode="auto">
          <a:xfrm flipH="1">
            <a:off x="3048000" y="3581400"/>
            <a:ext cx="146050" cy="309562"/>
          </a:xfrm>
          <a:prstGeom prst="line">
            <a:avLst/>
          </a:prstGeom>
          <a:noFill/>
          <a:ln w="28575">
            <a:solidFill>
              <a:srgbClr val="0000FF"/>
            </a:solidFill>
            <a:round/>
            <a:headEnd/>
            <a:tailEnd/>
          </a:ln>
        </p:spPr>
        <p:txBody>
          <a:bodyPr/>
          <a:lstStyle/>
          <a:p>
            <a:endParaRPr lang="en-US"/>
          </a:p>
        </p:txBody>
      </p:sp>
      <p:sp>
        <p:nvSpPr>
          <p:cNvPr id="15" name="Line 25"/>
          <p:cNvSpPr>
            <a:spLocks noChangeShapeType="1"/>
          </p:cNvSpPr>
          <p:nvPr/>
        </p:nvSpPr>
        <p:spPr bwMode="auto">
          <a:xfrm flipH="1">
            <a:off x="5035060" y="3124200"/>
            <a:ext cx="73025" cy="309562"/>
          </a:xfrm>
          <a:prstGeom prst="line">
            <a:avLst/>
          </a:prstGeom>
          <a:noFill/>
          <a:ln w="28575">
            <a:solidFill>
              <a:srgbClr val="0000FF"/>
            </a:solidFill>
            <a:round/>
            <a:headEnd/>
            <a:tailEnd/>
          </a:ln>
        </p:spPr>
        <p:txBody>
          <a:bodyPr/>
          <a:lstStyle/>
          <a:p>
            <a:endParaRPr lang="en-US"/>
          </a:p>
        </p:txBody>
      </p:sp>
      <p:sp>
        <p:nvSpPr>
          <p:cNvPr id="16" name="Line 26"/>
          <p:cNvSpPr>
            <a:spLocks noChangeShapeType="1"/>
          </p:cNvSpPr>
          <p:nvPr/>
        </p:nvSpPr>
        <p:spPr bwMode="auto">
          <a:xfrm flipH="1">
            <a:off x="6649328" y="3595468"/>
            <a:ext cx="146050" cy="309563"/>
          </a:xfrm>
          <a:prstGeom prst="line">
            <a:avLst/>
          </a:prstGeom>
          <a:noFill/>
          <a:ln w="28575">
            <a:solidFill>
              <a:srgbClr val="0000FF"/>
            </a:solidFill>
            <a:round/>
            <a:headEnd/>
            <a:tailEnd/>
          </a:ln>
        </p:spPr>
        <p:txBody>
          <a:bodyPr/>
          <a:lstStyle/>
          <a:p>
            <a:endParaRPr lang="en-US"/>
          </a:p>
        </p:txBody>
      </p:sp>
      <p:sp>
        <p:nvSpPr>
          <p:cNvPr id="17" name="Line 27"/>
          <p:cNvSpPr>
            <a:spLocks noChangeShapeType="1"/>
          </p:cNvSpPr>
          <p:nvPr/>
        </p:nvSpPr>
        <p:spPr bwMode="auto">
          <a:xfrm flipH="1">
            <a:off x="5105400" y="4038600"/>
            <a:ext cx="146050" cy="412750"/>
          </a:xfrm>
          <a:prstGeom prst="line">
            <a:avLst/>
          </a:prstGeom>
          <a:noFill/>
          <a:ln w="28575">
            <a:solidFill>
              <a:srgbClr val="0000FF"/>
            </a:solidFill>
            <a:round/>
            <a:headEnd/>
            <a:tailEnd/>
          </a:ln>
        </p:spPr>
        <p:txBody>
          <a:bodyPr/>
          <a:lstStyle/>
          <a:p>
            <a:endParaRPr lang="en-US"/>
          </a:p>
        </p:txBody>
      </p:sp>
      <p:sp>
        <p:nvSpPr>
          <p:cNvPr id="18" name="Line 28"/>
          <p:cNvSpPr>
            <a:spLocks noChangeShapeType="1"/>
          </p:cNvSpPr>
          <p:nvPr/>
        </p:nvSpPr>
        <p:spPr bwMode="auto">
          <a:xfrm flipH="1">
            <a:off x="5022850" y="4043363"/>
            <a:ext cx="146050" cy="412750"/>
          </a:xfrm>
          <a:prstGeom prst="line">
            <a:avLst/>
          </a:prstGeom>
          <a:noFill/>
          <a:ln w="28575">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ox(in)">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ox(in)">
                                      <p:cBhvr>
                                        <p:cTn id="78" dur="500"/>
                                        <p:tgtEl>
                                          <p:spTgt spid="15"/>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box(in)">
                                      <p:cBhvr>
                                        <p:cTn id="81" dur="500"/>
                                        <p:tgtEl>
                                          <p:spTgt spid="16"/>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ox(in)">
                                      <p:cBhvr>
                                        <p:cTn id="84" dur="500"/>
                                        <p:tgtEl>
                                          <p:spTgt spid="14"/>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ox(in)">
                                      <p:cBhvr>
                                        <p:cTn id="87" dur="500"/>
                                        <p:tgtEl>
                                          <p:spTgt spid="18"/>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box(in)">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0"/>
          <p:cNvSpPr>
            <a:spLocks noChangeArrowheads="1" noChangeShapeType="1" noTextEdit="1"/>
          </p:cNvSpPr>
          <p:nvPr/>
        </p:nvSpPr>
        <p:spPr bwMode="auto">
          <a:xfrm>
            <a:off x="609600" y="533400"/>
            <a:ext cx="6477000" cy="1447800"/>
          </a:xfrm>
          <a:prstGeom prst="rect">
            <a:avLst/>
          </a:prstGeom>
        </p:spPr>
        <p:txBody>
          <a:bodyPr wrap="none" fromWordArt="1">
            <a:prstTxWarp prst="textPlain">
              <a:avLst>
                <a:gd name="adj" fmla="val 52023"/>
              </a:avLst>
            </a:prstTxWarp>
          </a:bodyPr>
          <a:lstStyle/>
          <a:p>
            <a:pPr algn="ctr"/>
            <a:r>
              <a:rPr lang="vi-VN" sz="2400"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atin typeface="Verdana"/>
                <a:ea typeface="Verdana"/>
                <a:cs typeface="Verdana"/>
              </a:rPr>
              <a:t>Thi đọc</a:t>
            </a:r>
            <a:endParaRPr lang="en-US" sz="2400"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atin typeface="Verdana"/>
              <a:ea typeface="Verdana"/>
              <a:cs typeface="Verdana"/>
            </a:endParaRPr>
          </a:p>
        </p:txBody>
      </p:sp>
      <p:sp>
        <p:nvSpPr>
          <p:cNvPr id="4" name="WordArt 10"/>
          <p:cNvSpPr>
            <a:spLocks noChangeArrowheads="1" noChangeShapeType="1" noTextEdit="1"/>
          </p:cNvSpPr>
          <p:nvPr/>
        </p:nvSpPr>
        <p:spPr bwMode="auto">
          <a:xfrm>
            <a:off x="1066800" y="2286000"/>
            <a:ext cx="6477000" cy="1447800"/>
          </a:xfrm>
          <a:prstGeom prst="rect">
            <a:avLst/>
          </a:prstGeom>
        </p:spPr>
        <p:txBody>
          <a:bodyPr wrap="none" fromWordArt="1">
            <a:prstTxWarp prst="textPlain">
              <a:avLst>
                <a:gd name="adj" fmla="val 49634"/>
              </a:avLst>
            </a:prstTxWarp>
          </a:bodyPr>
          <a:lstStyle/>
          <a:p>
            <a:pPr algn="ctr"/>
            <a:r>
              <a:rPr lang="vi-VN" sz="2400"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atin typeface="Verdana"/>
                <a:ea typeface="Verdana"/>
                <a:cs typeface="Verdana"/>
              </a:rPr>
              <a:t>Đọc đồng thanh cả bài </a:t>
            </a:r>
            <a:endParaRPr lang="en-US" sz="2400"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atin typeface="Verdana"/>
              <a:ea typeface="Verdan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2" name="Text Box 62"/>
          <p:cNvSpPr txBox="1">
            <a:spLocks noChangeArrowheads="1"/>
          </p:cNvSpPr>
          <p:nvPr/>
        </p:nvSpPr>
        <p:spPr bwMode="auto">
          <a:xfrm>
            <a:off x="0" y="0"/>
            <a:ext cx="3886200" cy="771525"/>
          </a:xfrm>
          <a:prstGeom prst="rect">
            <a:avLst/>
          </a:prstGeom>
          <a:gradFill rotWithShape="1">
            <a:gsLst>
              <a:gs pos="0">
                <a:schemeClr val="accent1"/>
              </a:gs>
              <a:gs pos="50000">
                <a:schemeClr val="bg1"/>
              </a:gs>
              <a:gs pos="100000">
                <a:schemeClr val="accent1"/>
              </a:gs>
            </a:gsLst>
            <a:lin ang="5400000" scaled="1"/>
          </a:gradFill>
          <a:ln w="9525">
            <a:solidFill>
              <a:srgbClr val="FF3300"/>
            </a:solidFill>
            <a:miter lim="800000"/>
            <a:headEnd/>
            <a:tailEnd/>
          </a:ln>
          <a:effectLst/>
        </p:spPr>
        <p:txBody>
          <a:bodyPr>
            <a:spAutoFit/>
          </a:bodyPr>
          <a:lstStyle/>
          <a:p>
            <a:pPr>
              <a:spcBef>
                <a:spcPct val="50000"/>
              </a:spcBef>
            </a:pPr>
            <a:r>
              <a:rPr lang="en-US" sz="4400" b="1">
                <a:solidFill>
                  <a:srgbClr val="0000FF"/>
                </a:solidFill>
                <a:latin typeface=".VnTime" pitchFamily="34" charset="0"/>
              </a:rPr>
              <a:t>2.T×m hiÓu bµi:</a:t>
            </a:r>
          </a:p>
        </p:txBody>
      </p:sp>
      <p:sp>
        <p:nvSpPr>
          <p:cNvPr id="10303" name="Text Box 63"/>
          <p:cNvSpPr txBox="1">
            <a:spLocks noChangeArrowheads="1"/>
          </p:cNvSpPr>
          <p:nvPr/>
        </p:nvSpPr>
        <p:spPr bwMode="auto">
          <a:xfrm>
            <a:off x="457200" y="1295400"/>
            <a:ext cx="8305800" cy="579438"/>
          </a:xfrm>
          <a:prstGeom prst="rect">
            <a:avLst/>
          </a:prstGeom>
          <a:noFill/>
          <a:ln w="9525">
            <a:noFill/>
            <a:miter lim="800000"/>
            <a:headEnd/>
            <a:tailEnd/>
          </a:ln>
          <a:effectLst/>
        </p:spPr>
        <p:txBody>
          <a:bodyPr>
            <a:spAutoFit/>
          </a:bodyPr>
          <a:lstStyle/>
          <a:p>
            <a:pPr>
              <a:spcBef>
                <a:spcPct val="50000"/>
              </a:spcBef>
            </a:pPr>
            <a:r>
              <a:rPr lang="en-US" sz="3200">
                <a:solidFill>
                  <a:srgbClr val="FF3300"/>
                </a:solidFill>
                <a:latin typeface=".VnTime" pitchFamily="34" charset="0"/>
              </a:rPr>
              <a:t>- Ngao du thiªn h¹:</a:t>
            </a:r>
            <a:r>
              <a:rPr lang="en-US" sz="3200">
                <a:solidFill>
                  <a:srgbClr val="0000FF"/>
                </a:solidFill>
                <a:latin typeface=".VnTime" pitchFamily="34" charset="0"/>
              </a:rPr>
              <a:t> Lµ ®i d¹o ch¬i kh¾p n¬i.</a:t>
            </a:r>
          </a:p>
        </p:txBody>
      </p:sp>
      <p:sp>
        <p:nvSpPr>
          <p:cNvPr id="10304" name="Text Box 64"/>
          <p:cNvSpPr txBox="1">
            <a:spLocks noChangeArrowheads="1"/>
          </p:cNvSpPr>
          <p:nvPr/>
        </p:nvSpPr>
        <p:spPr bwMode="auto">
          <a:xfrm>
            <a:off x="381000" y="1905000"/>
            <a:ext cx="8534400" cy="1066800"/>
          </a:xfrm>
          <a:prstGeom prst="rect">
            <a:avLst/>
          </a:prstGeom>
          <a:noFill/>
          <a:ln w="9525">
            <a:noFill/>
            <a:miter lim="800000"/>
            <a:headEnd/>
            <a:tailEnd/>
          </a:ln>
          <a:effectLst/>
        </p:spPr>
        <p:txBody>
          <a:bodyPr>
            <a:spAutoFit/>
          </a:bodyPr>
          <a:lstStyle/>
          <a:p>
            <a:pPr>
              <a:spcBef>
                <a:spcPct val="50000"/>
              </a:spcBef>
            </a:pPr>
            <a:r>
              <a:rPr lang="en-US" sz="3200">
                <a:solidFill>
                  <a:srgbClr val="FF3300"/>
                </a:solidFill>
                <a:latin typeface=".VnTime" pitchFamily="34" charset="0"/>
              </a:rPr>
              <a:t>- BÌo sen:</a:t>
            </a:r>
            <a:r>
              <a:rPr lang="en-US" sz="3200">
                <a:solidFill>
                  <a:srgbClr val="CC99FF"/>
                </a:solidFill>
                <a:latin typeface=".VnTime" pitchFamily="34" charset="0"/>
              </a:rPr>
              <a:t> </a:t>
            </a:r>
            <a:r>
              <a:rPr lang="en-US" sz="3200">
                <a:solidFill>
                  <a:srgbClr val="0000FF"/>
                </a:solidFill>
                <a:latin typeface=".VnTime" pitchFamily="34" charset="0"/>
              </a:rPr>
              <a:t>( BÌo lôc b×nh, bÌo NhËt B¶n ) cã cuèng l¸ phång lªn thµnh phao næi.</a:t>
            </a:r>
          </a:p>
        </p:txBody>
      </p:sp>
      <p:sp>
        <p:nvSpPr>
          <p:cNvPr id="10305" name="Text Box 65"/>
          <p:cNvSpPr txBox="1">
            <a:spLocks noChangeArrowheads="1"/>
          </p:cNvSpPr>
          <p:nvPr/>
        </p:nvSpPr>
        <p:spPr bwMode="auto">
          <a:xfrm>
            <a:off x="304800" y="3124200"/>
            <a:ext cx="8229600" cy="579438"/>
          </a:xfrm>
          <a:prstGeom prst="rect">
            <a:avLst/>
          </a:prstGeom>
          <a:noFill/>
          <a:ln w="9525">
            <a:noFill/>
            <a:miter lim="800000"/>
            <a:headEnd/>
            <a:tailEnd/>
          </a:ln>
          <a:effectLst/>
        </p:spPr>
        <p:txBody>
          <a:bodyPr>
            <a:spAutoFit/>
          </a:bodyPr>
          <a:lstStyle/>
          <a:p>
            <a:pPr>
              <a:spcBef>
                <a:spcPct val="50000"/>
              </a:spcBef>
            </a:pPr>
            <a:r>
              <a:rPr lang="en-US" sz="3200">
                <a:solidFill>
                  <a:srgbClr val="FF3300"/>
                </a:solidFill>
                <a:latin typeface=".VnTime" pitchFamily="34" charset="0"/>
              </a:rPr>
              <a:t>- B¸i phôc:</a:t>
            </a:r>
            <a:r>
              <a:rPr lang="en-US" sz="3200">
                <a:solidFill>
                  <a:srgbClr val="0000FF"/>
                </a:solidFill>
                <a:latin typeface=".VnTime" pitchFamily="34" charset="0"/>
              </a:rPr>
              <a:t> phôc hÕt søc.</a:t>
            </a:r>
          </a:p>
        </p:txBody>
      </p:sp>
      <p:sp>
        <p:nvSpPr>
          <p:cNvPr id="10306" name="Text Box 66"/>
          <p:cNvSpPr txBox="1">
            <a:spLocks noChangeArrowheads="1"/>
          </p:cNvSpPr>
          <p:nvPr/>
        </p:nvSpPr>
        <p:spPr bwMode="auto">
          <a:xfrm>
            <a:off x="228600" y="4419600"/>
            <a:ext cx="5807075" cy="579438"/>
          </a:xfrm>
          <a:prstGeom prst="rect">
            <a:avLst/>
          </a:prstGeom>
          <a:noFill/>
          <a:ln w="9525">
            <a:noFill/>
            <a:miter lim="800000"/>
            <a:headEnd/>
            <a:tailEnd/>
          </a:ln>
          <a:effectLst/>
        </p:spPr>
        <p:txBody>
          <a:bodyPr>
            <a:spAutoFit/>
          </a:bodyPr>
          <a:lstStyle/>
          <a:p>
            <a:r>
              <a:rPr lang="en-US" sz="3200">
                <a:solidFill>
                  <a:srgbClr val="FF3300"/>
                </a:solidFill>
                <a:latin typeface=".VnTime" pitchFamily="34" charset="0"/>
              </a:rPr>
              <a:t>- V¸ng:</a:t>
            </a:r>
            <a:r>
              <a:rPr lang="en-US" sz="3200">
                <a:solidFill>
                  <a:srgbClr val="0000FF"/>
                </a:solidFill>
                <a:latin typeface=".VnTime" pitchFamily="34" charset="0"/>
              </a:rPr>
              <a:t> ( nãi, hÐt, kªu, ) rÊt to.</a:t>
            </a:r>
            <a:endParaRPr lang="en-US" sz="3200">
              <a:latin typeface=".VnTime" pitchFamily="34" charset="0"/>
            </a:endParaRPr>
          </a:p>
        </p:txBody>
      </p:sp>
      <p:sp>
        <p:nvSpPr>
          <p:cNvPr id="10307" name="Text Box 67"/>
          <p:cNvSpPr txBox="1">
            <a:spLocks noChangeArrowheads="1"/>
          </p:cNvSpPr>
          <p:nvPr/>
        </p:nvSpPr>
        <p:spPr bwMode="auto">
          <a:xfrm>
            <a:off x="228600" y="3810000"/>
            <a:ext cx="7483475" cy="579438"/>
          </a:xfrm>
          <a:prstGeom prst="rect">
            <a:avLst/>
          </a:prstGeom>
          <a:noFill/>
          <a:ln w="9525">
            <a:noFill/>
            <a:miter lim="800000"/>
            <a:headEnd/>
            <a:tailEnd/>
          </a:ln>
          <a:effectLst/>
        </p:spPr>
        <p:txBody>
          <a:bodyPr>
            <a:spAutoFit/>
          </a:bodyPr>
          <a:lstStyle/>
          <a:p>
            <a:r>
              <a:rPr lang="en-US" sz="3200">
                <a:solidFill>
                  <a:srgbClr val="FF3300"/>
                </a:solidFill>
                <a:latin typeface=".VnTime" pitchFamily="34" charset="0"/>
              </a:rPr>
              <a:t>-</a:t>
            </a:r>
            <a:r>
              <a:rPr lang="en-US" sz="3200">
                <a:latin typeface=".VnTime" pitchFamily="34" charset="0"/>
              </a:rPr>
              <a:t> </a:t>
            </a:r>
            <a:r>
              <a:rPr lang="en-US" sz="3200">
                <a:solidFill>
                  <a:srgbClr val="FF3300"/>
                </a:solidFill>
                <a:latin typeface=".VnTime" pitchFamily="34" charset="0"/>
              </a:rPr>
              <a:t>L¨ng x¨ng:</a:t>
            </a:r>
            <a:r>
              <a:rPr lang="en-US" sz="3200">
                <a:solidFill>
                  <a:srgbClr val="0000FF"/>
                </a:solidFill>
                <a:latin typeface=".VnTime" pitchFamily="34" charset="0"/>
              </a:rPr>
              <a:t> Lµm ra vÎ bËn rén, véi v·.</a:t>
            </a:r>
            <a:endParaRPr lang="en-US" sz="3200">
              <a:latin typeface=".VnTime" pitchFamily="34" charset="0"/>
            </a:endParaRPr>
          </a:p>
        </p:txBody>
      </p:sp>
      <p:pic>
        <p:nvPicPr>
          <p:cNvPr id="10308" name="Picture 68" descr="TNXH2h1t54"/>
          <p:cNvPicPr>
            <a:picLocks noChangeAspect="1" noChangeArrowheads="1"/>
          </p:cNvPicPr>
          <p:nvPr/>
        </p:nvPicPr>
        <p:blipFill>
          <a:blip r:embed="rId2"/>
          <a:srcRect/>
          <a:stretch>
            <a:fillRect/>
          </a:stretch>
        </p:blipFill>
        <p:spPr bwMode="auto">
          <a:xfrm>
            <a:off x="5257800" y="3048000"/>
            <a:ext cx="3505200" cy="3352800"/>
          </a:xfrm>
          <a:prstGeom prst="rect">
            <a:avLst/>
          </a:prstGeom>
          <a:noFill/>
          <a:ln w="9525">
            <a:noFill/>
            <a:miter lim="800000"/>
            <a:headEnd/>
            <a:tailEnd/>
          </a:ln>
        </p:spPr>
      </p:pic>
      <p:sp>
        <p:nvSpPr>
          <p:cNvPr id="10309" name="Text Box 69"/>
          <p:cNvSpPr txBox="1">
            <a:spLocks noChangeArrowheads="1"/>
          </p:cNvSpPr>
          <p:nvPr/>
        </p:nvSpPr>
        <p:spPr bwMode="auto">
          <a:xfrm>
            <a:off x="0" y="5181600"/>
            <a:ext cx="9144000" cy="1066800"/>
          </a:xfrm>
          <a:prstGeom prst="rect">
            <a:avLst/>
          </a:prstGeom>
          <a:gradFill rotWithShape="1">
            <a:gsLst>
              <a:gs pos="0">
                <a:schemeClr val="accent1"/>
              </a:gs>
              <a:gs pos="50000">
                <a:schemeClr val="bg1"/>
              </a:gs>
              <a:gs pos="100000">
                <a:schemeClr val="accent1"/>
              </a:gs>
            </a:gsLst>
            <a:lin ang="5400000" scaled="1"/>
          </a:gradFill>
          <a:ln w="9525">
            <a:noFill/>
            <a:miter lim="800000"/>
            <a:headEnd/>
            <a:tailEnd/>
          </a:ln>
          <a:effectLst/>
        </p:spPr>
        <p:txBody>
          <a:bodyPr>
            <a:spAutoFit/>
          </a:bodyPr>
          <a:lstStyle/>
          <a:p>
            <a:r>
              <a:rPr lang="en-US" sz="3200" b="1" u="sng">
                <a:solidFill>
                  <a:srgbClr val="FF3300"/>
                </a:solidFill>
                <a:effectLst>
                  <a:outerShdw blurRad="38100" dist="38100" dir="2700000" algn="tl">
                    <a:srgbClr val="000000"/>
                  </a:outerShdw>
                </a:effectLst>
                <a:latin typeface=".VnTime" pitchFamily="34" charset="0"/>
              </a:rPr>
              <a:t>b) Néi dung:</a:t>
            </a:r>
            <a:r>
              <a:rPr lang="en-US" sz="3200">
                <a:latin typeface=".VnTime" pitchFamily="34" charset="0"/>
              </a:rPr>
              <a:t> </a:t>
            </a:r>
            <a:r>
              <a:rPr lang="en-US" sz="3200">
                <a:solidFill>
                  <a:srgbClr val="0000FF"/>
                </a:solidFill>
                <a:latin typeface=".VnTime" pitchFamily="34" charset="0"/>
              </a:rPr>
              <a:t>T¶ chuyÕn du lÞch thó vÞ trªn “s«ng” cña                        ®«i b¹n DÕ MÌn vµ DÕ Tròi.</a:t>
            </a:r>
          </a:p>
        </p:txBody>
      </p:sp>
      <p:sp>
        <p:nvSpPr>
          <p:cNvPr id="10312" name="Text Box 72"/>
          <p:cNvSpPr txBox="1">
            <a:spLocks noChangeArrowheads="1"/>
          </p:cNvSpPr>
          <p:nvPr/>
        </p:nvSpPr>
        <p:spPr bwMode="auto">
          <a:xfrm>
            <a:off x="228600" y="762000"/>
            <a:ext cx="2667000" cy="579438"/>
          </a:xfrm>
          <a:prstGeom prst="rect">
            <a:avLst/>
          </a:prstGeom>
          <a:noFill/>
          <a:ln w="9525">
            <a:noFill/>
            <a:miter lim="800000"/>
            <a:headEnd/>
            <a:tailEnd/>
          </a:ln>
          <a:effectLst/>
        </p:spPr>
        <p:txBody>
          <a:bodyPr>
            <a:spAutoFit/>
          </a:bodyPr>
          <a:lstStyle/>
          <a:p>
            <a:pPr>
              <a:spcBef>
                <a:spcPct val="50000"/>
              </a:spcBef>
            </a:pPr>
            <a:r>
              <a:rPr lang="en-US" sz="3200" b="1" u="sng">
                <a:solidFill>
                  <a:srgbClr val="FF3300"/>
                </a:solidFill>
                <a:effectLst>
                  <a:outerShdw blurRad="38100" dist="38100" dir="2700000" algn="tl">
                    <a:srgbClr val="C0C0C0"/>
                  </a:outerShdw>
                </a:effectLst>
                <a:latin typeface=".VnTime" pitchFamily="34" charset="0"/>
              </a:rPr>
              <a:t>a) T÷ ng÷:</a:t>
            </a:r>
            <a:endParaRPr lang="en-US" sz="3200" b="1" u="sng">
              <a:solidFill>
                <a:srgbClr val="0000FF"/>
              </a:solidFill>
              <a:effectLst>
                <a:outerShdw blurRad="38100" dist="38100" dir="2700000" algn="tl">
                  <a:srgbClr val="C0C0C0"/>
                </a:outerShdw>
              </a:effectLst>
              <a:latin typeface=".VnTime"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02"/>
                                        </p:tgtEl>
                                        <p:attrNameLst>
                                          <p:attrName>style.visibility</p:attrName>
                                        </p:attrNameLst>
                                      </p:cBhvr>
                                      <p:to>
                                        <p:strVal val="visible"/>
                                      </p:to>
                                    </p:set>
                                    <p:animEffect transition="in" filter="checkerboard(across)">
                                      <p:cBhvr>
                                        <p:cTn id="7" dur="500"/>
                                        <p:tgtEl>
                                          <p:spTgt spid="103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312"/>
                                        </p:tgtEl>
                                        <p:attrNameLst>
                                          <p:attrName>style.visibility</p:attrName>
                                        </p:attrNameLst>
                                      </p:cBhvr>
                                      <p:to>
                                        <p:strVal val="visible"/>
                                      </p:to>
                                    </p:set>
                                    <p:animEffect transition="in" filter="checkerboard(across)">
                                      <p:cBhvr>
                                        <p:cTn id="12" dur="500"/>
                                        <p:tgtEl>
                                          <p:spTgt spid="103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303"/>
                                        </p:tgtEl>
                                        <p:attrNameLst>
                                          <p:attrName>style.visibility</p:attrName>
                                        </p:attrNameLst>
                                      </p:cBhvr>
                                      <p:to>
                                        <p:strVal val="visible"/>
                                      </p:to>
                                    </p:set>
                                    <p:animEffect transition="in" filter="checkerboard(across)">
                                      <p:cBhvr>
                                        <p:cTn id="17" dur="500"/>
                                        <p:tgtEl>
                                          <p:spTgt spid="1030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304"/>
                                        </p:tgtEl>
                                        <p:attrNameLst>
                                          <p:attrName>style.visibility</p:attrName>
                                        </p:attrNameLst>
                                      </p:cBhvr>
                                      <p:to>
                                        <p:strVal val="visible"/>
                                      </p:to>
                                    </p:set>
                                    <p:animEffect transition="in" filter="checkerboard(across)">
                                      <p:cBhvr>
                                        <p:cTn id="22" dur="500"/>
                                        <p:tgtEl>
                                          <p:spTgt spid="1030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308"/>
                                        </p:tgtEl>
                                        <p:attrNameLst>
                                          <p:attrName>style.visibility</p:attrName>
                                        </p:attrNameLst>
                                      </p:cBhvr>
                                      <p:to>
                                        <p:strVal val="visible"/>
                                      </p:to>
                                    </p:set>
                                    <p:animEffect transition="in" filter="checkerboard(across)">
                                      <p:cBhvr>
                                        <p:cTn id="27" dur="500"/>
                                        <p:tgtEl>
                                          <p:spTgt spid="1030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0308"/>
                                        </p:tgtEl>
                                      </p:cBhvr>
                                    </p:animEffect>
                                    <p:set>
                                      <p:cBhvr>
                                        <p:cTn id="32" dur="1" fill="hold">
                                          <p:stCondLst>
                                            <p:cond delay="499"/>
                                          </p:stCondLst>
                                        </p:cTn>
                                        <p:tgtEl>
                                          <p:spTgt spid="1030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305"/>
                                        </p:tgtEl>
                                        <p:attrNameLst>
                                          <p:attrName>style.visibility</p:attrName>
                                        </p:attrNameLst>
                                      </p:cBhvr>
                                      <p:to>
                                        <p:strVal val="visible"/>
                                      </p:to>
                                    </p:set>
                                    <p:animEffect transition="in" filter="blinds(horizontal)">
                                      <p:cBhvr>
                                        <p:cTn id="37" dur="500"/>
                                        <p:tgtEl>
                                          <p:spTgt spid="1030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307"/>
                                        </p:tgtEl>
                                        <p:attrNameLst>
                                          <p:attrName>style.visibility</p:attrName>
                                        </p:attrNameLst>
                                      </p:cBhvr>
                                      <p:to>
                                        <p:strVal val="visible"/>
                                      </p:to>
                                    </p:set>
                                    <p:animEffect transition="in" filter="blinds(horizontal)">
                                      <p:cBhvr>
                                        <p:cTn id="42" dur="500"/>
                                        <p:tgtEl>
                                          <p:spTgt spid="1030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306"/>
                                        </p:tgtEl>
                                        <p:attrNameLst>
                                          <p:attrName>style.visibility</p:attrName>
                                        </p:attrNameLst>
                                      </p:cBhvr>
                                      <p:to>
                                        <p:strVal val="visible"/>
                                      </p:to>
                                    </p:set>
                                    <p:animEffect transition="in" filter="blinds(horizontal)">
                                      <p:cBhvr>
                                        <p:cTn id="47" dur="500"/>
                                        <p:tgtEl>
                                          <p:spTgt spid="1030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309"/>
                                        </p:tgtEl>
                                        <p:attrNameLst>
                                          <p:attrName>style.visibility</p:attrName>
                                        </p:attrNameLst>
                                      </p:cBhvr>
                                      <p:to>
                                        <p:strVal val="visible"/>
                                      </p:to>
                                    </p:set>
                                    <p:animEffect transition="in" filter="checkerboard(across)">
                                      <p:cBhvr>
                                        <p:cTn id="52" dur="500"/>
                                        <p:tgtEl>
                                          <p:spTgt spid="10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2" grpId="0" animBg="1"/>
      <p:bldP spid="10303" grpId="0"/>
      <p:bldP spid="10304" grpId="0"/>
      <p:bldP spid="10305" grpId="0"/>
      <p:bldP spid="10306" grpId="0"/>
      <p:bldP spid="10307" grpId="0"/>
      <p:bldP spid="10309" grpId="0" animBg="1"/>
      <p:bldP spid="103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10"/>
          <p:cNvSpPr>
            <a:spLocks noChangeArrowheads="1" noChangeShapeType="1" noTextEdit="1"/>
          </p:cNvSpPr>
          <p:nvPr/>
        </p:nvSpPr>
        <p:spPr bwMode="auto">
          <a:xfrm>
            <a:off x="990600" y="1066800"/>
            <a:ext cx="7162800" cy="2286000"/>
          </a:xfrm>
          <a:prstGeom prst="rect">
            <a:avLst/>
          </a:prstGeom>
        </p:spPr>
        <p:txBody>
          <a:bodyPr wrap="none" fromWordArt="1">
            <a:prstTxWarp prst="textPlain">
              <a:avLst>
                <a:gd name="adj" fmla="val 52023"/>
              </a:avLst>
            </a:prstTxWarp>
          </a:bodyPr>
          <a:lstStyle/>
          <a:p>
            <a:pPr algn="ctr"/>
            <a:r>
              <a:rPr lang="vi-VN" sz="2400" b="1"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effectLst>
                  <a:outerShdw dist="35921" dir="2700000" sy="50000" kx="2115830" algn="bl" rotWithShape="0">
                    <a:srgbClr val="C0C0C0">
                      <a:alpha val="79999"/>
                    </a:srgbClr>
                  </a:outerShdw>
                </a:effectLst>
                <a:latin typeface="Verdana"/>
                <a:ea typeface="Verdana"/>
                <a:cs typeface="Verdana"/>
              </a:rPr>
              <a:t>Luyện đọc lại bài</a:t>
            </a:r>
            <a:endParaRPr lang="en-US" sz="2400" b="1"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effectLst>
                <a:outerShdw dist="35921" dir="2700000" sy="50000" kx="2115830" algn="bl" rotWithShape="0">
                  <a:srgbClr val="C0C0C0">
                    <a:alpha val="79999"/>
                  </a:srgbClr>
                </a:outerShdw>
              </a:effectLst>
              <a:latin typeface="Verdana"/>
              <a:ea typeface="Verdana"/>
              <a:cs typeface="Verdan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Hoa tims"/>
          <p:cNvPicPr>
            <a:picLocks noChangeAspect="1" noChangeArrowheads="1" noCrop="1"/>
          </p:cNvPicPr>
          <p:nvPr/>
        </p:nvPicPr>
        <p:blipFill>
          <a:blip r:embed="rId2">
            <a:lum bright="6000" contrast="24000"/>
          </a:blip>
          <a:srcRect/>
          <a:stretch>
            <a:fillRect/>
          </a:stretch>
        </p:blipFill>
        <p:spPr bwMode="auto">
          <a:xfrm>
            <a:off x="304800" y="2900363"/>
            <a:ext cx="5867400" cy="3584575"/>
          </a:xfrm>
          <a:prstGeom prst="rect">
            <a:avLst/>
          </a:prstGeom>
          <a:noFill/>
          <a:ln w="9525">
            <a:noFill/>
            <a:miter lim="800000"/>
            <a:headEnd/>
            <a:tailEnd/>
          </a:ln>
        </p:spPr>
      </p:pic>
      <p:sp>
        <p:nvSpPr>
          <p:cNvPr id="78853" name="WordArt 5"/>
          <p:cNvSpPr>
            <a:spLocks noChangeArrowheads="1" noChangeShapeType="1" noTextEdit="1"/>
          </p:cNvSpPr>
          <p:nvPr/>
        </p:nvSpPr>
        <p:spPr bwMode="auto">
          <a:xfrm>
            <a:off x="762000" y="685800"/>
            <a:ext cx="7772400" cy="1524000"/>
          </a:xfrm>
          <a:prstGeom prst="rect">
            <a:avLst/>
          </a:prstGeom>
        </p:spPr>
        <p:txBody>
          <a:bodyPr wrap="none" fromWordArt="1">
            <a:prstTxWarp prst="textCurveUp">
              <a:avLst>
                <a:gd name="adj" fmla="val 0"/>
              </a:avLst>
            </a:prstTxWarp>
          </a:bodyPr>
          <a:lstStyle/>
          <a:p>
            <a:pPr algn="ctr"/>
            <a:r>
              <a:rPr lang="en-US" sz="3200" kern="10">
                <a:ln w="12700">
                  <a:solidFill>
                    <a:srgbClr val="FFFFFF"/>
                  </a:solidFill>
                  <a:round/>
                  <a:headEnd/>
                  <a:tailEnd/>
                </a:ln>
                <a:solidFill>
                  <a:srgbClr val="990099"/>
                </a:solidFill>
                <a:effectLst>
                  <a:outerShdw dist="45791" dir="2021404" algn="ctr" rotWithShape="0">
                    <a:srgbClr val="808080">
                      <a:alpha val="79999"/>
                    </a:srgbClr>
                  </a:outerShdw>
                </a:effectLst>
                <a:latin typeface="VNI-Times"/>
              </a:rPr>
              <a:t>Kính </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pitchFamily="18" charset="0"/>
                <a:cs typeface="Times New Roman" pitchFamily="18" charset="0"/>
              </a:rPr>
              <a:t>chúc</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VNI-Times"/>
              </a:rPr>
              <a:t> q</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pitchFamily="18" charset="0"/>
                <a:cs typeface="Times New Roman" pitchFamily="18" charset="0"/>
              </a:rPr>
              <a:t>úy</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VNI-Times"/>
              </a:rPr>
              <a:t> </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pitchFamily="18" charset="0"/>
                <a:cs typeface="Times New Roman" pitchFamily="18" charset="0"/>
              </a:rPr>
              <a:t>thầy</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VNI-Times"/>
              </a:rPr>
              <a:t> c</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pitchFamily="18" charset="0"/>
                <a:cs typeface="Times New Roman" pitchFamily="18" charset="0"/>
              </a:rPr>
              <a:t>ô</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VNI-Times"/>
              </a:rPr>
              <a:t> </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pitchFamily="18" charset="0"/>
                <a:cs typeface="Times New Roman" pitchFamily="18" charset="0"/>
              </a:rPr>
              <a:t>sức</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VNI-Times"/>
              </a:rPr>
              <a:t> </a:t>
            </a:r>
            <a:r>
              <a:rPr lang="en-US" sz="3200" kern="10" smtClean="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pitchFamily="18" charset="0"/>
                <a:cs typeface="Times New Roman" pitchFamily="18" charset="0"/>
              </a:rPr>
              <a:t>khỏe</a:t>
            </a:r>
            <a:r>
              <a:rPr lang="en-US" sz="3200" kern="10">
                <a:ln w="12700">
                  <a:solidFill>
                    <a:srgbClr val="FFFFFF"/>
                  </a:solidFill>
                  <a:round/>
                  <a:headEnd/>
                  <a:tailEnd/>
                </a:ln>
                <a:solidFill>
                  <a:srgbClr val="990099"/>
                </a:solidFill>
                <a:effectLst>
                  <a:outerShdw dist="45791" dir="2021404" algn="ctr" rotWithShape="0">
                    <a:srgbClr val="808080">
                      <a:alpha val="79999"/>
                    </a:srgbClr>
                  </a:outerShdw>
                </a:effectLst>
                <a:latin typeface="VNI-Times"/>
              </a:rPr>
              <a:t>!</a:t>
            </a:r>
          </a:p>
        </p:txBody>
      </p:sp>
      <p:pic>
        <p:nvPicPr>
          <p:cNvPr id="28676" name="Picture 10" descr="WhitecornerFlower"/>
          <p:cNvPicPr>
            <a:picLocks noChangeAspect="1" noChangeArrowheads="1"/>
          </p:cNvPicPr>
          <p:nvPr/>
        </p:nvPicPr>
        <p:blipFill>
          <a:blip r:embed="rId3"/>
          <a:srcRect/>
          <a:stretch>
            <a:fillRect/>
          </a:stretch>
        </p:blipFill>
        <p:spPr bwMode="auto">
          <a:xfrm>
            <a:off x="7772400" y="0"/>
            <a:ext cx="1371600" cy="1371600"/>
          </a:xfrm>
          <a:prstGeom prst="rect">
            <a:avLst/>
          </a:prstGeom>
          <a:noFill/>
          <a:ln w="9525">
            <a:noFill/>
            <a:miter lim="800000"/>
            <a:headEnd/>
            <a:tailEnd/>
          </a:ln>
        </p:spPr>
      </p:pic>
      <p:pic>
        <p:nvPicPr>
          <p:cNvPr id="28677" name="Picture 10" descr="WhitecornerFlower"/>
          <p:cNvPicPr>
            <a:picLocks noChangeAspect="1" noChangeArrowheads="1"/>
          </p:cNvPicPr>
          <p:nvPr/>
        </p:nvPicPr>
        <p:blipFill>
          <a:blip r:embed="rId4"/>
          <a:srcRect/>
          <a:stretch>
            <a:fillRect/>
          </a:stretch>
        </p:blipFill>
        <p:spPr bwMode="auto">
          <a:xfrm>
            <a:off x="7772400" y="5486400"/>
            <a:ext cx="13716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dissolve">
                                      <p:cBhvr>
                                        <p:cTn id="7" dur="500"/>
                                        <p:tgtEl>
                                          <p:spTgt spid="78852"/>
                                        </p:tgtEl>
                                      </p:cBhvr>
                                    </p:animEffect>
                                  </p:childTnLst>
                                </p:cTn>
                              </p:par>
                            </p:childTnLst>
                          </p:cTn>
                        </p:par>
                        <p:par>
                          <p:cTn id="8" fill="hold" nodeType="afterGroup">
                            <p:stCondLst>
                              <p:cond delay="500"/>
                            </p:stCondLst>
                            <p:childTnLst>
                              <p:par>
                                <p:cTn id="9" presetID="2" presetClass="exit" presetSubtype="1" fill="hold" nodeType="afterEffect">
                                  <p:stCondLst>
                                    <p:cond delay="0"/>
                                  </p:stCondLst>
                                  <p:childTnLst>
                                    <p:anim calcmode="lin" valueType="num">
                                      <p:cBhvr additive="base">
                                        <p:cTn id="10" dur="70000"/>
                                        <p:tgtEl>
                                          <p:spTgt spid="78852"/>
                                        </p:tgtEl>
                                        <p:attrNameLst>
                                          <p:attrName>ppt_x</p:attrName>
                                        </p:attrNameLst>
                                      </p:cBhvr>
                                      <p:tavLst>
                                        <p:tav tm="0">
                                          <p:val>
                                            <p:strVal val="ppt_x"/>
                                          </p:val>
                                        </p:tav>
                                        <p:tav tm="100000">
                                          <p:val>
                                            <p:strVal val="ppt_x"/>
                                          </p:val>
                                        </p:tav>
                                      </p:tavLst>
                                    </p:anim>
                                    <p:anim calcmode="lin" valueType="num">
                                      <p:cBhvr additive="base">
                                        <p:cTn id="11" dur="70000"/>
                                        <p:tgtEl>
                                          <p:spTgt spid="78852"/>
                                        </p:tgtEl>
                                        <p:attrNameLst>
                                          <p:attrName>ppt_y</p:attrName>
                                        </p:attrNameLst>
                                      </p:cBhvr>
                                      <p:tavLst>
                                        <p:tav tm="0">
                                          <p:val>
                                            <p:strVal val="ppt_y"/>
                                          </p:val>
                                        </p:tav>
                                        <p:tav tm="100000">
                                          <p:val>
                                            <p:strVal val="0-ppt_h/2"/>
                                          </p:val>
                                        </p:tav>
                                      </p:tavLst>
                                    </p:anim>
                                    <p:set>
                                      <p:cBhvr>
                                        <p:cTn id="12" dur="1" fill="hold">
                                          <p:stCondLst>
                                            <p:cond delay="69999"/>
                                          </p:stCondLst>
                                        </p:cTn>
                                        <p:tgtEl>
                                          <p:spTgt spid="78852"/>
                                        </p:tgtEl>
                                        <p:attrNameLst>
                                          <p:attrName>style.visibility</p:attrName>
                                        </p:attrNameLst>
                                      </p:cBhvr>
                                      <p:to>
                                        <p:strVal val="hidden"/>
                                      </p:to>
                                    </p:set>
                                  </p:childTnLst>
                                </p:cTn>
                              </p:par>
                            </p:childTnLst>
                          </p:cTn>
                        </p:par>
                        <p:par>
                          <p:cTn id="13" fill="hold" nodeType="afterGroup">
                            <p:stCondLst>
                              <p:cond delay="70500"/>
                            </p:stCondLst>
                            <p:childTnLst>
                              <p:par>
                                <p:cTn id="14" presetID="5" presetClass="entr" presetSubtype="10" fill="hold" grpId="0" nodeType="afterEffect">
                                  <p:stCondLst>
                                    <p:cond delay="0"/>
                                  </p:stCondLst>
                                  <p:childTnLst>
                                    <p:set>
                                      <p:cBhvr>
                                        <p:cTn id="15" dur="1" fill="hold">
                                          <p:stCondLst>
                                            <p:cond delay="0"/>
                                          </p:stCondLst>
                                        </p:cTn>
                                        <p:tgtEl>
                                          <p:spTgt spid="78853"/>
                                        </p:tgtEl>
                                        <p:attrNameLst>
                                          <p:attrName>style.visibility</p:attrName>
                                        </p:attrNameLst>
                                      </p:cBhvr>
                                      <p:to>
                                        <p:strVal val="visible"/>
                                      </p:to>
                                    </p:set>
                                    <p:animEffect transition="in" filter="checkerboard(across)">
                                      <p:cBhvr>
                                        <p:cTn id="16"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1" descr="em3"/>
          <p:cNvPicPr>
            <a:picLocks noChangeAspect="1" noChangeArrowheads="1" noCrop="1"/>
          </p:cNvPicPr>
          <p:nvPr/>
        </p:nvPicPr>
        <p:blipFill>
          <a:blip r:embed="rId2"/>
          <a:srcRect/>
          <a:stretch>
            <a:fillRect/>
          </a:stretch>
        </p:blipFill>
        <p:spPr bwMode="auto">
          <a:xfrm flipH="1">
            <a:off x="685800" y="2133600"/>
            <a:ext cx="1981200" cy="3962400"/>
          </a:xfrm>
          <a:prstGeom prst="rect">
            <a:avLst/>
          </a:prstGeom>
          <a:noFill/>
          <a:ln w="9525">
            <a:noFill/>
            <a:miter lim="800000"/>
            <a:headEnd/>
            <a:tailEnd/>
          </a:ln>
        </p:spPr>
      </p:pic>
      <p:sp>
        <p:nvSpPr>
          <p:cNvPr id="4134" name="Text Box 38"/>
          <p:cNvSpPr txBox="1">
            <a:spLocks noChangeArrowheads="1"/>
          </p:cNvSpPr>
          <p:nvPr/>
        </p:nvSpPr>
        <p:spPr bwMode="auto">
          <a:xfrm>
            <a:off x="3352800" y="3338513"/>
            <a:ext cx="5334000" cy="862012"/>
          </a:xfrm>
          <a:prstGeom prst="rect">
            <a:avLst/>
          </a:prstGeom>
          <a:noFill/>
          <a:ln w="9525">
            <a:noFill/>
            <a:miter lim="800000"/>
            <a:headEnd/>
            <a:tailEnd/>
          </a:ln>
        </p:spPr>
        <p:txBody>
          <a:bodyPr lIns="122195" tIns="61098" rIns="122195" bIns="61098">
            <a:spAutoFit/>
          </a:bodyPr>
          <a:lstStyle/>
          <a:p>
            <a:pPr defTabSz="1222375" eaLnBrk="0" hangingPunct="0">
              <a:spcBef>
                <a:spcPct val="50000"/>
              </a:spcBef>
            </a:pPr>
            <a:r>
              <a:rPr lang="en-US" sz="4800" b="1">
                <a:solidFill>
                  <a:srgbClr val="800080"/>
                </a:solidFill>
                <a:latin typeface=".VnTimeH" pitchFamily="34" charset="0"/>
              </a:rPr>
              <a:t> </a:t>
            </a:r>
            <a:r>
              <a:rPr lang="en-US" sz="3800" b="1">
                <a:solidFill>
                  <a:srgbClr val="800080"/>
                </a:solidFill>
                <a:latin typeface=".VnTimeH" pitchFamily="34" charset="0"/>
              </a:rPr>
              <a:t>BÝm tãc ®u«i sam</a:t>
            </a:r>
          </a:p>
        </p:txBody>
      </p:sp>
      <p:sp>
        <p:nvSpPr>
          <p:cNvPr id="4135" name="AutoShape 39"/>
          <p:cNvSpPr>
            <a:spLocks noChangeArrowheads="1"/>
          </p:cNvSpPr>
          <p:nvPr/>
        </p:nvSpPr>
        <p:spPr bwMode="auto">
          <a:xfrm>
            <a:off x="3048000" y="1828800"/>
            <a:ext cx="4419600" cy="1066800"/>
          </a:xfrm>
          <a:prstGeom prst="wedgeRoundRectCallout">
            <a:avLst>
              <a:gd name="adj1" fmla="val -71106"/>
              <a:gd name="adj2" fmla="val 117708"/>
              <a:gd name="adj3" fmla="val 16667"/>
            </a:avLst>
          </a:prstGeom>
          <a:gradFill rotWithShape="1">
            <a:gsLst>
              <a:gs pos="0">
                <a:srgbClr val="FFFFFF"/>
              </a:gs>
              <a:gs pos="100000">
                <a:srgbClr val="EDB1E4"/>
              </a:gs>
            </a:gsLst>
            <a:path path="rect">
              <a:fillToRect l="50000" t="50000" r="50000" b="50000"/>
            </a:path>
          </a:gradFill>
          <a:ln w="9525">
            <a:solidFill>
              <a:schemeClr val="tx1"/>
            </a:solidFill>
            <a:miter lim="800000"/>
            <a:headEnd/>
            <a:tailEnd/>
          </a:ln>
        </p:spPr>
        <p:txBody>
          <a:bodyPr lIns="122195" tIns="61098" rIns="122195" bIns="61098"/>
          <a:lstStyle/>
          <a:p>
            <a:pPr algn="ctr" defTabSz="1222375"/>
            <a:r>
              <a:rPr lang="en-US" sz="4000" b="1">
                <a:solidFill>
                  <a:srgbClr val="0000FF"/>
                </a:solidFill>
                <a:latin typeface="Times New Roman" pitchFamily="18" charset="0"/>
                <a:cs typeface="Times New Roman" pitchFamily="18" charset="0"/>
              </a:rPr>
              <a:t>ĐỌC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35"/>
                                        </p:tgtEl>
                                        <p:attrNameLst>
                                          <p:attrName>style.visibility</p:attrName>
                                        </p:attrNameLst>
                                      </p:cBhvr>
                                      <p:to>
                                        <p:strVal val="visible"/>
                                      </p:to>
                                    </p:set>
                                    <p:animEffect transition="in" filter="box(in)">
                                      <p:cBhvr>
                                        <p:cTn id="7" dur="500"/>
                                        <p:tgtEl>
                                          <p:spTgt spid="413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4134"/>
                                        </p:tgtEl>
                                        <p:attrNameLst>
                                          <p:attrName>style.visibility</p:attrName>
                                        </p:attrNameLst>
                                      </p:cBhvr>
                                      <p:to>
                                        <p:strVal val="visible"/>
                                      </p:to>
                                    </p:set>
                                    <p:anim calcmode="discrete" valueType="clr">
                                      <p:cBhvr override="childStyle">
                                        <p:cTn id="10" dur="80"/>
                                        <p:tgtEl>
                                          <p:spTgt spid="4134"/>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134"/>
                                        </p:tgtEl>
                                        <p:attrNameLst>
                                          <p:attrName>fillcolor</p:attrName>
                                        </p:attrNameLst>
                                      </p:cBhvr>
                                      <p:tavLst>
                                        <p:tav tm="0">
                                          <p:val>
                                            <p:clrVal>
                                              <a:schemeClr val="accent2"/>
                                            </p:clrVal>
                                          </p:val>
                                        </p:tav>
                                        <p:tav tm="50000">
                                          <p:val>
                                            <p:clrVal>
                                              <a:schemeClr val="hlink"/>
                                            </p:clrVal>
                                          </p:val>
                                        </p:tav>
                                      </p:tavLst>
                                    </p:anim>
                                    <p:set>
                                      <p:cBhvr>
                                        <p:cTn id="12" dur="80"/>
                                        <p:tgtEl>
                                          <p:spTgt spid="41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4" grpId="0"/>
      <p:bldP spid="41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1000" y="990600"/>
            <a:ext cx="8001000" cy="1754188"/>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  Đọc đoạn 1 và 2 rồi trả lời câu hỏi :</a:t>
            </a:r>
          </a:p>
          <a:p>
            <a:r>
              <a:rPr lang="en-US" sz="3600" b="1">
                <a:latin typeface="Times New Roman" pitchFamily="18" charset="0"/>
                <a:cs typeface="Times New Roman" pitchFamily="18" charset="0"/>
              </a:rPr>
              <a:t>Khi Hà đến trường, các bạn khen Hà thế nào ?</a:t>
            </a:r>
            <a:endParaRPr lang="vi-VN" sz="3600" b="1">
              <a:latin typeface="Times New Roman" pitchFamily="18" charset="0"/>
              <a:cs typeface="Times New Roman" pitchFamily="18" charset="0"/>
            </a:endParaRPr>
          </a:p>
        </p:txBody>
      </p:sp>
      <p:sp>
        <p:nvSpPr>
          <p:cNvPr id="6" name="TextBox 5"/>
          <p:cNvSpPr txBox="1">
            <a:spLocks noChangeArrowheads="1"/>
          </p:cNvSpPr>
          <p:nvPr/>
        </p:nvSpPr>
        <p:spPr bwMode="auto">
          <a:xfrm>
            <a:off x="381000" y="4572000"/>
            <a:ext cx="8001000" cy="1200150"/>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  Đọc đoạn 4 trả lời câu hỏi :</a:t>
            </a:r>
          </a:p>
          <a:p>
            <a:r>
              <a:rPr lang="en-US" sz="3600" b="1">
                <a:latin typeface="Times New Roman" pitchFamily="18" charset="0"/>
                <a:cs typeface="Times New Roman" pitchFamily="18" charset="0"/>
              </a:rPr>
              <a:t>Tuấn đến trước mặt Hà để làm gì ?</a:t>
            </a:r>
            <a:endParaRPr lang="vi-VN" sz="3600" b="1">
              <a:latin typeface="Times New Roman" pitchFamily="18" charset="0"/>
              <a:cs typeface="Times New Roman" pitchFamily="18" charset="0"/>
            </a:endParaRPr>
          </a:p>
        </p:txBody>
      </p:sp>
      <p:sp>
        <p:nvSpPr>
          <p:cNvPr id="7" name="TextBox 6"/>
          <p:cNvSpPr txBox="1">
            <a:spLocks noChangeArrowheads="1"/>
          </p:cNvSpPr>
          <p:nvPr/>
        </p:nvSpPr>
        <p:spPr bwMode="auto">
          <a:xfrm>
            <a:off x="381000" y="2819400"/>
            <a:ext cx="8001000" cy="1200150"/>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  Đọc đoạn 3 trả lời câu hỏi :</a:t>
            </a:r>
          </a:p>
          <a:p>
            <a:r>
              <a:rPr lang="en-US" sz="3600" b="1">
                <a:latin typeface="Times New Roman" pitchFamily="18" charset="0"/>
                <a:cs typeface="Times New Roman" pitchFamily="18" charset="0"/>
              </a:rPr>
              <a:t>Thầy giáo đã làm cách nào để Hà vui ?</a:t>
            </a:r>
            <a:endParaRPr lang="vi-VN" sz="3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457200" y="1600200"/>
            <a:ext cx="7467600" cy="4873625"/>
          </a:xfrm>
        </p:spPr>
        <p:txBody>
          <a:bodyPr/>
          <a:lstStyle/>
          <a:p>
            <a:endParaRPr lang="vi-VN" smtClean="0"/>
          </a:p>
        </p:txBody>
      </p:sp>
      <p:pic>
        <p:nvPicPr>
          <p:cNvPr id="4" name="Picture 37" descr="Image525"/>
          <p:cNvPicPr>
            <a:picLocks noChangeAspect="1" noChangeArrowheads="1"/>
          </p:cNvPicPr>
          <p:nvPr/>
        </p:nvPicPr>
        <p:blipFill>
          <a:blip r:embed="rId2"/>
          <a:srcRect/>
          <a:stretch>
            <a:fillRect/>
          </a:stretch>
        </p:blipFill>
        <p:spPr bwMode="auto">
          <a:xfrm>
            <a:off x="0" y="0"/>
            <a:ext cx="9144000" cy="6858000"/>
          </a:xfrm>
          <a:prstGeom prst="rect">
            <a:avLst/>
          </a:prstGeom>
          <a:noFill/>
          <a:ln w="38100" cmpd="dbl">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143000" y="1295400"/>
            <a:ext cx="7162800" cy="1323975"/>
          </a:xfrm>
          <a:prstGeom prst="rect">
            <a:avLst/>
          </a:prstGeom>
          <a:noFill/>
          <a:ln w="9525">
            <a:noFill/>
            <a:miter lim="800000"/>
            <a:headEnd/>
            <a:tailEnd/>
          </a:ln>
        </p:spPr>
        <p:txBody>
          <a:bodyPr>
            <a:spAutoFit/>
          </a:bodyPr>
          <a:lstStyle/>
          <a:p>
            <a:pPr>
              <a:spcBef>
                <a:spcPct val="50000"/>
              </a:spcBef>
            </a:pPr>
            <a:r>
              <a:rPr lang="en-US" sz="8000" b="1">
                <a:solidFill>
                  <a:srgbClr val="FF0000"/>
                </a:solidFill>
                <a:latin typeface="Times New Roman" pitchFamily="18" charset="0"/>
                <a:cs typeface="Times New Roman" pitchFamily="18" charset="0"/>
              </a:rPr>
              <a:t>Trên chiếc bè</a:t>
            </a:r>
          </a:p>
        </p:txBody>
      </p:sp>
      <p:sp>
        <p:nvSpPr>
          <p:cNvPr id="9252" name="Text Box 36"/>
          <p:cNvSpPr txBox="1">
            <a:spLocks noChangeArrowheads="1"/>
          </p:cNvSpPr>
          <p:nvPr/>
        </p:nvSpPr>
        <p:spPr bwMode="auto">
          <a:xfrm>
            <a:off x="4724400" y="3124200"/>
            <a:ext cx="2590800" cy="584200"/>
          </a:xfrm>
          <a:prstGeom prst="rect">
            <a:avLst/>
          </a:prstGeom>
          <a:noFill/>
          <a:ln w="9525">
            <a:noFill/>
            <a:miter lim="800000"/>
            <a:headEnd/>
            <a:tailEnd/>
          </a:ln>
        </p:spPr>
        <p:txBody>
          <a:bodyPr>
            <a:spAutoFit/>
          </a:bodyPr>
          <a:lstStyle/>
          <a:p>
            <a:pPr>
              <a:spcBef>
                <a:spcPct val="50000"/>
              </a:spcBef>
            </a:pPr>
            <a:r>
              <a:rPr lang="en-US" sz="3200" b="1" i="1">
                <a:latin typeface="Times New Roman" pitchFamily="18" charset="0"/>
                <a:ea typeface="Batang" pitchFamily="18" charset="-127"/>
                <a:cs typeface="Times New Roman" pitchFamily="18" charset="0"/>
              </a:rPr>
              <a:t>Theo Tô Hoài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0"/>
                                        </p:tgtEl>
                                        <p:attrNameLst>
                                          <p:attrName>style.visibility</p:attrName>
                                        </p:attrNameLst>
                                      </p:cBhvr>
                                      <p:to>
                                        <p:strVal val="visible"/>
                                      </p:to>
                                    </p:set>
                                    <p:anim calcmode="discrete" valueType="clr">
                                      <p:cBhvr override="childStyle">
                                        <p:cTn id="7" dur="80"/>
                                        <p:tgtEl>
                                          <p:spTgt spid="92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0"/>
                                        </p:tgtEl>
                                        <p:attrNameLst>
                                          <p:attrName>fillcolor</p:attrName>
                                        </p:attrNameLst>
                                      </p:cBhvr>
                                      <p:tavLst>
                                        <p:tav tm="0">
                                          <p:val>
                                            <p:clrVal>
                                              <a:schemeClr val="accent2"/>
                                            </p:clrVal>
                                          </p:val>
                                        </p:tav>
                                        <p:tav tm="50000">
                                          <p:val>
                                            <p:clrVal>
                                              <a:schemeClr val="hlink"/>
                                            </p:clrVal>
                                          </p:val>
                                        </p:tav>
                                      </p:tavLst>
                                    </p:anim>
                                    <p:set>
                                      <p:cBhvr>
                                        <p:cTn id="9" dur="80"/>
                                        <p:tgtEl>
                                          <p:spTgt spid="922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9252"/>
                                        </p:tgtEl>
                                        <p:attrNameLst>
                                          <p:attrName>style.visibility</p:attrName>
                                        </p:attrNameLst>
                                      </p:cBhvr>
                                      <p:to>
                                        <p:strVal val="visible"/>
                                      </p:to>
                                    </p:set>
                                    <p:anim calcmode="discrete" valueType="clr">
                                      <p:cBhvr override="childStyle">
                                        <p:cTn id="12" dur="80"/>
                                        <p:tgtEl>
                                          <p:spTgt spid="92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52"/>
                                        </p:tgtEl>
                                        <p:attrNameLst>
                                          <p:attrName>fillcolor</p:attrName>
                                        </p:attrNameLst>
                                      </p:cBhvr>
                                      <p:tavLst>
                                        <p:tav tm="0">
                                          <p:val>
                                            <p:clrVal>
                                              <a:schemeClr val="accent2"/>
                                            </p:clrVal>
                                          </p:val>
                                        </p:tav>
                                        <p:tav tm="50000">
                                          <p:val>
                                            <p:clrVal>
                                              <a:schemeClr val="hlink"/>
                                            </p:clrVal>
                                          </p:val>
                                        </p:tav>
                                      </p:tavLst>
                                    </p:anim>
                                    <p:set>
                                      <p:cBhvr>
                                        <p:cTn id="14" dur="80"/>
                                        <p:tgtEl>
                                          <p:spTgt spid="92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2" descr="Tô Hoài 1"/>
          <p:cNvPicPr>
            <a:picLocks noChangeAspect="1" noChangeArrowheads="1"/>
          </p:cNvPicPr>
          <p:nvPr/>
        </p:nvPicPr>
        <p:blipFill>
          <a:blip r:embed="rId2"/>
          <a:srcRect/>
          <a:stretch>
            <a:fillRect/>
          </a:stretch>
        </p:blipFill>
        <p:spPr bwMode="auto">
          <a:xfrm>
            <a:off x="1066800" y="1524000"/>
            <a:ext cx="3276600" cy="3810000"/>
          </a:xfrm>
          <a:prstGeom prst="rect">
            <a:avLst/>
          </a:prstGeom>
          <a:noFill/>
          <a:ln w="57150" cmpd="thickThin">
            <a:solidFill>
              <a:schemeClr val="tx1"/>
            </a:solidFill>
            <a:miter lim="800000"/>
            <a:headEnd/>
            <a:tailEnd/>
          </a:ln>
        </p:spPr>
      </p:pic>
      <p:pic>
        <p:nvPicPr>
          <p:cNvPr id="14339" name="Picture 43" descr="images[40]"/>
          <p:cNvPicPr>
            <a:picLocks noChangeAspect="1" noChangeArrowheads="1"/>
          </p:cNvPicPr>
          <p:nvPr/>
        </p:nvPicPr>
        <p:blipFill>
          <a:blip r:embed="rId3"/>
          <a:srcRect/>
          <a:stretch>
            <a:fillRect/>
          </a:stretch>
        </p:blipFill>
        <p:spPr bwMode="auto">
          <a:xfrm>
            <a:off x="4724400" y="1543050"/>
            <a:ext cx="3276600" cy="3810000"/>
          </a:xfrm>
          <a:prstGeom prst="rect">
            <a:avLst/>
          </a:prstGeom>
          <a:noFill/>
          <a:ln w="57150" cmpd="thinThick">
            <a:solidFill>
              <a:schemeClr val="folHlink"/>
            </a:solidFill>
            <a:miter lim="800000"/>
            <a:headEnd/>
            <a:tailEnd/>
          </a:ln>
        </p:spPr>
      </p:pic>
      <p:sp>
        <p:nvSpPr>
          <p:cNvPr id="14340" name="Text Box 44"/>
          <p:cNvSpPr txBox="1">
            <a:spLocks noChangeArrowheads="1"/>
          </p:cNvSpPr>
          <p:nvPr/>
        </p:nvSpPr>
        <p:spPr bwMode="auto">
          <a:xfrm>
            <a:off x="533400" y="5638800"/>
            <a:ext cx="8153400" cy="461963"/>
          </a:xfrm>
          <a:prstGeom prst="rect">
            <a:avLst/>
          </a:prstGeom>
          <a:noFill/>
          <a:ln w="9525">
            <a:noFill/>
            <a:miter lim="800000"/>
            <a:headEnd/>
            <a:tailEnd/>
          </a:ln>
        </p:spPr>
        <p:txBody>
          <a:bodyPr>
            <a:spAutoFit/>
          </a:bodyPr>
          <a:lstStyle/>
          <a:p>
            <a:pPr>
              <a:spcBef>
                <a:spcPct val="50000"/>
              </a:spcBef>
            </a:pPr>
            <a:r>
              <a:rPr lang="en-US" sz="2400" b="1"/>
              <a:t>Nhà văn Tô Hoài và tác phẩm “</a:t>
            </a:r>
            <a:r>
              <a:rPr lang="en-US" sz="2400" b="1">
                <a:solidFill>
                  <a:srgbClr val="FF0000"/>
                </a:solidFill>
              </a:rPr>
              <a:t>Dế mèn phiêu lưu ký</a:t>
            </a:r>
            <a:r>
              <a:rPr lang="en-US" sz="2400" b="1"/>
              <a:t>”</a:t>
            </a:r>
          </a:p>
        </p:txBody>
      </p:sp>
      <p:sp>
        <p:nvSpPr>
          <p:cNvPr id="14341" name="Text Box 4"/>
          <p:cNvSpPr txBox="1">
            <a:spLocks noChangeArrowheads="1"/>
          </p:cNvSpPr>
          <p:nvPr/>
        </p:nvSpPr>
        <p:spPr bwMode="auto">
          <a:xfrm>
            <a:off x="2971800" y="457200"/>
            <a:ext cx="3352800" cy="646113"/>
          </a:xfrm>
          <a:prstGeom prst="rect">
            <a:avLst/>
          </a:prstGeom>
          <a:noFill/>
          <a:ln w="9525">
            <a:noFill/>
            <a:miter lim="800000"/>
            <a:headEnd/>
            <a:tailEnd/>
          </a:ln>
        </p:spPr>
        <p:txBody>
          <a:bodyPr>
            <a:spAutoFit/>
          </a:bodyPr>
          <a:lstStyle/>
          <a:p>
            <a:pPr>
              <a:spcBef>
                <a:spcPct val="50000"/>
              </a:spcBef>
            </a:pPr>
            <a:r>
              <a:rPr lang="en-US" sz="3600" b="1">
                <a:solidFill>
                  <a:srgbClr val="FF0000"/>
                </a:solidFill>
                <a:cs typeface="Arial" charset="0"/>
              </a:rPr>
              <a:t>Trên chiếc bè</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0" y="609600"/>
            <a:ext cx="8686800" cy="6324600"/>
          </a:xfrm>
        </p:spPr>
        <p:txBody>
          <a:bodyPr>
            <a:normAutofit fontScale="92500" lnSpcReduction="10000"/>
          </a:bodyPr>
          <a:lstStyle/>
          <a:p>
            <a:pPr algn="just" eaLnBrk="1" hangingPunct="1">
              <a:buFontTx/>
              <a:buNone/>
            </a:pPr>
            <a:r>
              <a:rPr lang="en-US" sz="2800" smtClean="0">
                <a:latin typeface="Times New Roman" pitchFamily="18" charset="0"/>
                <a:cs typeface="Times New Roman" pitchFamily="18" charset="0"/>
              </a:rPr>
              <a:t>          Tôi và Dế Trũi rủ nhau đi ngao du thiên hạ. Chúng tôi ngày đi đêm nghỉ, cùng nhau say ngắm dọc đường.</a:t>
            </a:r>
          </a:p>
          <a:p>
            <a:pPr algn="just" eaLnBrk="1" hangingPunct="1">
              <a:buFontTx/>
              <a:buNone/>
            </a:pPr>
            <a:r>
              <a:rPr lang="en-US" sz="2800" smtClean="0">
                <a:latin typeface="Times New Roman" pitchFamily="18" charset="0"/>
                <a:cs typeface="Times New Roman" pitchFamily="18" charset="0"/>
              </a:rPr>
              <a:t>          Ngày kia, đến một bờ sông, chúng tôi ghép ba bốn lá bèo sen lại, làm một chiếc bè. Bè theo dòng nước trôi băng băng.</a:t>
            </a:r>
          </a:p>
          <a:p>
            <a:pPr algn="just" eaLnBrk="1" hangingPunct="1">
              <a:buFontTx/>
              <a:buNone/>
            </a:pPr>
            <a:r>
              <a:rPr lang="en-US" sz="2800" smtClean="0">
                <a:latin typeface="Times New Roman" pitchFamily="18" charset="0"/>
                <a:cs typeface="Times New Roman" pitchFamily="18" charset="0"/>
              </a:rPr>
              <a:t>          Mùa thu mới chớm nhưng nước đã trong vắt, trông thấy cả hòn cuội trắng tinh nằm dưới đáy. Nhìn hai bên bờ sông, cỏ cây và những làng gần, núi xa luôn luôn mới. Những anh gọng vó đen sạm, gầy và cao, nghênh cặp chân gọng vó đứng trên bãi lầy bái phục nhìn theo chúng tôi. Những ả cua kềnh cũng giương đôi mắt lồi, âu yếm ngó theo. Đàn săn sắt và cá thầu dầu thoáng gặp đâu cũng lăng xăng bơi theo chiếc bè, hoan nghênh váng cả mặt nước.</a:t>
            </a:r>
          </a:p>
          <a:p>
            <a:pPr algn="just" eaLnBrk="1" hangingPunct="1">
              <a:buFontTx/>
              <a:buNone/>
            </a:pPr>
            <a:r>
              <a:rPr lang="en-US" sz="2800" smtClean="0">
                <a:latin typeface="Times New Roman" pitchFamily="18" charset="0"/>
                <a:cs typeface="Times New Roman" pitchFamily="18" charset="0"/>
              </a:rPr>
              <a:t>         </a:t>
            </a:r>
          </a:p>
          <a:p>
            <a:pPr algn="just" eaLnBrk="1" hangingPunct="1">
              <a:buFontTx/>
              <a:buNone/>
            </a:pPr>
            <a:r>
              <a:rPr lang="en-US" sz="2800" smtClean="0">
                <a:latin typeface="Times New Roman" pitchFamily="18" charset="0"/>
                <a:cs typeface="Times New Roman" pitchFamily="18" charset="0"/>
              </a:rPr>
              <a:t>      </a:t>
            </a:r>
          </a:p>
          <a:p>
            <a:pPr algn="just" eaLnBrk="1" hangingPunct="1">
              <a:buFontTx/>
              <a:buNone/>
            </a:pPr>
            <a:r>
              <a:rPr lang="en-US" sz="2800" smtClean="0">
                <a:latin typeface="Times New Roman" pitchFamily="18" charset="0"/>
                <a:cs typeface="Times New Roman" pitchFamily="18" charset="0"/>
              </a:rPr>
              <a:t>   </a:t>
            </a:r>
            <a:endParaRPr lang="vi-VN" sz="2800" smtClean="0">
              <a:cs typeface="Times New Roman" pitchFamily="18" charset="0"/>
            </a:endParaRPr>
          </a:p>
        </p:txBody>
      </p:sp>
      <p:sp>
        <p:nvSpPr>
          <p:cNvPr id="15363" name="Text Box 4"/>
          <p:cNvSpPr txBox="1">
            <a:spLocks noChangeArrowheads="1"/>
          </p:cNvSpPr>
          <p:nvPr/>
        </p:nvSpPr>
        <p:spPr bwMode="auto">
          <a:xfrm>
            <a:off x="3124200" y="76200"/>
            <a:ext cx="3048000" cy="584200"/>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Arial" charset="0"/>
              </a:rPr>
              <a:t>Trên chiếc bè</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733800" y="623888"/>
            <a:ext cx="1752600" cy="519112"/>
          </a:xfrm>
          <a:prstGeom prst="rect">
            <a:avLst/>
          </a:prstGeom>
          <a:noFill/>
          <a:ln w="9525">
            <a:noFill/>
            <a:miter lim="800000"/>
            <a:headEnd/>
            <a:tailEnd/>
          </a:ln>
        </p:spPr>
        <p:txBody>
          <a:bodyPr>
            <a:spAutoFit/>
          </a:bodyPr>
          <a:lstStyle/>
          <a:p>
            <a:pPr>
              <a:spcBef>
                <a:spcPct val="50000"/>
              </a:spcBef>
            </a:pPr>
            <a:r>
              <a:rPr lang="en-US" sz="2800" b="1">
                <a:cs typeface="Arial" charset="0"/>
              </a:rPr>
              <a:t>Tập đọc</a:t>
            </a:r>
          </a:p>
        </p:txBody>
      </p:sp>
      <p:sp>
        <p:nvSpPr>
          <p:cNvPr id="16387" name="Text Box 4"/>
          <p:cNvSpPr txBox="1">
            <a:spLocks noChangeArrowheads="1"/>
          </p:cNvSpPr>
          <p:nvPr/>
        </p:nvSpPr>
        <p:spPr bwMode="auto">
          <a:xfrm>
            <a:off x="2895600" y="1106488"/>
            <a:ext cx="3352800" cy="646112"/>
          </a:xfrm>
          <a:prstGeom prst="rect">
            <a:avLst/>
          </a:prstGeom>
          <a:noFill/>
          <a:ln w="9525">
            <a:noFill/>
            <a:miter lim="800000"/>
            <a:headEnd/>
            <a:tailEnd/>
          </a:ln>
        </p:spPr>
        <p:txBody>
          <a:bodyPr>
            <a:spAutoFit/>
          </a:bodyPr>
          <a:lstStyle/>
          <a:p>
            <a:pPr>
              <a:spcBef>
                <a:spcPct val="50000"/>
              </a:spcBef>
            </a:pPr>
            <a:r>
              <a:rPr lang="en-US" sz="3600" b="1">
                <a:solidFill>
                  <a:srgbClr val="FF0000"/>
                </a:solidFill>
                <a:cs typeface="Arial" charset="0"/>
              </a:rPr>
              <a:t>Trên chiếc bè</a:t>
            </a:r>
          </a:p>
        </p:txBody>
      </p:sp>
      <p:sp>
        <p:nvSpPr>
          <p:cNvPr id="16388" name="Line 5"/>
          <p:cNvSpPr>
            <a:spLocks noChangeShapeType="1"/>
          </p:cNvSpPr>
          <p:nvPr/>
        </p:nvSpPr>
        <p:spPr bwMode="auto">
          <a:xfrm>
            <a:off x="4495800" y="2514600"/>
            <a:ext cx="0" cy="3352800"/>
          </a:xfrm>
          <a:prstGeom prst="line">
            <a:avLst/>
          </a:prstGeom>
          <a:noFill/>
          <a:ln w="28575">
            <a:solidFill>
              <a:schemeClr val="tx1"/>
            </a:solidFill>
            <a:round/>
            <a:headEnd/>
            <a:tailEnd/>
          </a:ln>
        </p:spPr>
        <p:txBody>
          <a:bodyPr/>
          <a:lstStyle/>
          <a:p>
            <a:endParaRPr lang="en-US"/>
          </a:p>
        </p:txBody>
      </p:sp>
      <p:sp>
        <p:nvSpPr>
          <p:cNvPr id="16389" name="Text Box 7"/>
          <p:cNvSpPr txBox="1">
            <a:spLocks noChangeArrowheads="1"/>
          </p:cNvSpPr>
          <p:nvPr/>
        </p:nvSpPr>
        <p:spPr bwMode="auto">
          <a:xfrm>
            <a:off x="457200" y="2362200"/>
            <a:ext cx="3962400" cy="646113"/>
          </a:xfrm>
          <a:prstGeom prst="rect">
            <a:avLst/>
          </a:prstGeom>
          <a:noFill/>
          <a:ln w="9525">
            <a:noFill/>
            <a:miter lim="800000"/>
            <a:headEnd/>
            <a:tailEnd/>
          </a:ln>
        </p:spPr>
        <p:txBody>
          <a:bodyPr>
            <a:spAutoFit/>
          </a:bodyPr>
          <a:lstStyle/>
          <a:p>
            <a:pPr>
              <a:spcBef>
                <a:spcPct val="50000"/>
              </a:spcBef>
            </a:pPr>
            <a:r>
              <a:rPr lang="en-US" sz="3600" b="1" u="sng">
                <a:cs typeface="Arial" charset="0"/>
              </a:rPr>
              <a:t>Luyện đọc câu</a:t>
            </a:r>
            <a:r>
              <a:rPr lang="en-US" sz="3600" b="1">
                <a:cs typeface="Arial" charset="0"/>
              </a:rPr>
              <a:t>:</a:t>
            </a:r>
          </a:p>
        </p:txBody>
      </p:sp>
      <p:sp>
        <p:nvSpPr>
          <p:cNvPr id="16390" name="Text Box 9"/>
          <p:cNvSpPr txBox="1">
            <a:spLocks noChangeArrowheads="1"/>
          </p:cNvSpPr>
          <p:nvPr/>
        </p:nvSpPr>
        <p:spPr bwMode="auto">
          <a:xfrm>
            <a:off x="5029200" y="2463800"/>
            <a:ext cx="2286000" cy="584200"/>
          </a:xfrm>
          <a:prstGeom prst="rect">
            <a:avLst/>
          </a:prstGeom>
          <a:noFill/>
          <a:ln w="9525">
            <a:noFill/>
            <a:miter lim="800000"/>
            <a:headEnd/>
            <a:tailEnd/>
          </a:ln>
        </p:spPr>
        <p:txBody>
          <a:bodyPr>
            <a:spAutoFit/>
          </a:bodyPr>
          <a:lstStyle/>
          <a:p>
            <a:pPr>
              <a:spcBef>
                <a:spcPct val="50000"/>
              </a:spcBef>
            </a:pPr>
            <a:r>
              <a:rPr lang="en-US" sz="3200" b="1" u="sng">
                <a:cs typeface="Arial" charset="0"/>
              </a:rPr>
              <a:t>Từ ngữ</a:t>
            </a:r>
          </a:p>
        </p:txBody>
      </p:sp>
      <p:sp>
        <p:nvSpPr>
          <p:cNvPr id="14349" name="Text Box 13"/>
          <p:cNvSpPr txBox="1">
            <a:spLocks noChangeArrowheads="1"/>
          </p:cNvSpPr>
          <p:nvPr/>
        </p:nvSpPr>
        <p:spPr bwMode="auto">
          <a:xfrm>
            <a:off x="2336800" y="3302000"/>
            <a:ext cx="1828800" cy="5842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bãi lầy ,</a:t>
            </a:r>
          </a:p>
        </p:txBody>
      </p:sp>
      <p:sp>
        <p:nvSpPr>
          <p:cNvPr id="14350" name="Text Box 14"/>
          <p:cNvSpPr txBox="1">
            <a:spLocks noChangeArrowheads="1"/>
          </p:cNvSpPr>
          <p:nvPr/>
        </p:nvSpPr>
        <p:spPr bwMode="auto">
          <a:xfrm>
            <a:off x="304800" y="3911600"/>
            <a:ext cx="1955800" cy="5842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cua kềnh ,</a:t>
            </a:r>
          </a:p>
        </p:txBody>
      </p:sp>
      <p:sp>
        <p:nvSpPr>
          <p:cNvPr id="14371" name="Text Box 35"/>
          <p:cNvSpPr txBox="1">
            <a:spLocks noChangeArrowheads="1"/>
          </p:cNvSpPr>
          <p:nvPr/>
        </p:nvSpPr>
        <p:spPr bwMode="auto">
          <a:xfrm>
            <a:off x="584200" y="3249613"/>
            <a:ext cx="1981200" cy="585787"/>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Dế Trũi ,</a:t>
            </a:r>
          </a:p>
        </p:txBody>
      </p:sp>
      <p:sp>
        <p:nvSpPr>
          <p:cNvPr id="14372" name="Text Box 36"/>
          <p:cNvSpPr txBox="1">
            <a:spLocks noChangeArrowheads="1"/>
          </p:cNvSpPr>
          <p:nvPr/>
        </p:nvSpPr>
        <p:spPr bwMode="auto">
          <a:xfrm>
            <a:off x="2184400" y="3911600"/>
            <a:ext cx="2286000" cy="5842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say ngắm ,</a:t>
            </a:r>
          </a:p>
        </p:txBody>
      </p:sp>
      <p:sp>
        <p:nvSpPr>
          <p:cNvPr id="14373" name="Text Box 37"/>
          <p:cNvSpPr txBox="1">
            <a:spLocks noChangeArrowheads="1"/>
          </p:cNvSpPr>
          <p:nvPr/>
        </p:nvSpPr>
        <p:spPr bwMode="auto">
          <a:xfrm>
            <a:off x="431800" y="4529138"/>
            <a:ext cx="2286000" cy="5842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trong vắt ,</a:t>
            </a:r>
          </a:p>
        </p:txBody>
      </p:sp>
      <p:sp>
        <p:nvSpPr>
          <p:cNvPr id="14374" name="Text Box 38"/>
          <p:cNvSpPr txBox="1">
            <a:spLocks noChangeArrowheads="1"/>
          </p:cNvSpPr>
          <p:nvPr/>
        </p:nvSpPr>
        <p:spPr bwMode="auto">
          <a:xfrm>
            <a:off x="584200" y="5207000"/>
            <a:ext cx="1905000" cy="5842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săn sắt,…</a:t>
            </a:r>
          </a:p>
        </p:txBody>
      </p:sp>
      <p:sp>
        <p:nvSpPr>
          <p:cNvPr id="14375" name="Text Box 39"/>
          <p:cNvSpPr txBox="1">
            <a:spLocks noChangeArrowheads="1"/>
          </p:cNvSpPr>
          <p:nvPr/>
        </p:nvSpPr>
        <p:spPr bwMode="auto">
          <a:xfrm>
            <a:off x="2336800" y="4510088"/>
            <a:ext cx="2362200" cy="5842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lăng xăng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71"/>
                                        </p:tgtEl>
                                        <p:attrNameLst>
                                          <p:attrName>style.visibility</p:attrName>
                                        </p:attrNameLst>
                                      </p:cBhvr>
                                      <p:to>
                                        <p:strVal val="visible"/>
                                      </p:to>
                                    </p:set>
                                    <p:animEffect transition="in" filter="blinds(horizontal)">
                                      <p:cBhvr>
                                        <p:cTn id="7" dur="500"/>
                                        <p:tgtEl>
                                          <p:spTgt spid="14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blinds(horizontal)">
                                      <p:cBhvr>
                                        <p:cTn id="12" dur="500"/>
                                        <p:tgtEl>
                                          <p:spTgt spid="143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50"/>
                                        </p:tgtEl>
                                        <p:attrNameLst>
                                          <p:attrName>style.visibility</p:attrName>
                                        </p:attrNameLst>
                                      </p:cBhvr>
                                      <p:to>
                                        <p:strVal val="visible"/>
                                      </p:to>
                                    </p:set>
                                    <p:animEffect transition="in" filter="blinds(horizontal)">
                                      <p:cBhvr>
                                        <p:cTn id="17" dur="500"/>
                                        <p:tgtEl>
                                          <p:spTgt spid="143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72"/>
                                        </p:tgtEl>
                                        <p:attrNameLst>
                                          <p:attrName>style.visibility</p:attrName>
                                        </p:attrNameLst>
                                      </p:cBhvr>
                                      <p:to>
                                        <p:strVal val="visible"/>
                                      </p:to>
                                    </p:set>
                                    <p:animEffect transition="in" filter="blinds(horizontal)">
                                      <p:cBhvr>
                                        <p:cTn id="22" dur="500"/>
                                        <p:tgtEl>
                                          <p:spTgt spid="143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73"/>
                                        </p:tgtEl>
                                        <p:attrNameLst>
                                          <p:attrName>style.visibility</p:attrName>
                                        </p:attrNameLst>
                                      </p:cBhvr>
                                      <p:to>
                                        <p:strVal val="visible"/>
                                      </p:to>
                                    </p:set>
                                    <p:animEffect transition="in" filter="blinds(horizontal)">
                                      <p:cBhvr>
                                        <p:cTn id="27" dur="500"/>
                                        <p:tgtEl>
                                          <p:spTgt spid="143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74"/>
                                        </p:tgtEl>
                                        <p:attrNameLst>
                                          <p:attrName>style.visibility</p:attrName>
                                        </p:attrNameLst>
                                      </p:cBhvr>
                                      <p:to>
                                        <p:strVal val="visible"/>
                                      </p:to>
                                    </p:set>
                                    <p:animEffect transition="in" filter="blinds(horizontal)">
                                      <p:cBhvr>
                                        <p:cTn id="32" dur="500"/>
                                        <p:tgtEl>
                                          <p:spTgt spid="143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375"/>
                                        </p:tgtEl>
                                        <p:attrNameLst>
                                          <p:attrName>style.visibility</p:attrName>
                                        </p:attrNameLst>
                                      </p:cBhvr>
                                      <p:to>
                                        <p:strVal val="visible"/>
                                      </p:to>
                                    </p:set>
                                    <p:animEffect transition="in" filter="blinds(horizontal)">
                                      <p:cBhvr>
                                        <p:cTn id="37" dur="500"/>
                                        <p:tgtEl>
                                          <p:spTgt spid="14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P spid="14350" grpId="0"/>
      <p:bldP spid="14371" grpId="0"/>
      <p:bldP spid="14372" grpId="0"/>
      <p:bldP spid="14373" grpId="0"/>
      <p:bldP spid="14374" grpId="0"/>
      <p:bldP spid="143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10"/>
          <p:cNvSpPr>
            <a:spLocks noChangeArrowheads="1" noChangeShapeType="1" noTextEdit="1"/>
          </p:cNvSpPr>
          <p:nvPr/>
        </p:nvSpPr>
        <p:spPr bwMode="auto">
          <a:xfrm>
            <a:off x="1371600" y="381000"/>
            <a:ext cx="6477000" cy="1447800"/>
          </a:xfrm>
          <a:prstGeom prst="rect">
            <a:avLst/>
          </a:prstGeom>
        </p:spPr>
        <p:txBody>
          <a:bodyPr wrap="none" fromWordArt="1">
            <a:prstTxWarp prst="textPlain">
              <a:avLst>
                <a:gd name="adj" fmla="val 52023"/>
              </a:avLst>
            </a:prstTxWarp>
          </a:bodyPr>
          <a:lstStyle/>
          <a:p>
            <a:pPr algn="ctr"/>
            <a:r>
              <a:rPr lang="vi-VN" sz="2400"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atin typeface="Verdana"/>
                <a:ea typeface="Verdana"/>
                <a:cs typeface="Verdana"/>
              </a:rPr>
              <a:t>Luyện đọc đoạn</a:t>
            </a:r>
            <a:endParaRPr lang="en-US" sz="2400" i="1" kern="1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atin typeface="Verdana"/>
              <a:ea typeface="Verdana"/>
              <a:cs typeface="Verdana"/>
            </a:endParaRPr>
          </a:p>
        </p:txBody>
      </p:sp>
      <p:sp>
        <p:nvSpPr>
          <p:cNvPr id="5" name="TextBox 4"/>
          <p:cNvSpPr txBox="1"/>
          <p:nvPr/>
        </p:nvSpPr>
        <p:spPr>
          <a:xfrm>
            <a:off x="533400" y="2133600"/>
            <a:ext cx="8153400" cy="3416300"/>
          </a:xfrm>
          <a:prstGeom prst="rect">
            <a:avLst/>
          </a:prstGeom>
          <a:noFill/>
        </p:spPr>
        <p:txBody>
          <a:bodyPr>
            <a:spAutoFit/>
          </a:bodyPr>
          <a:lstStyle/>
          <a:p>
            <a:pPr>
              <a:defRPr/>
            </a:pPr>
            <a:r>
              <a:rPr lang="vi-VN" sz="3600" b="1" dirty="0">
                <a:solidFill>
                  <a:srgbClr val="FF0000"/>
                </a:solidFill>
                <a:latin typeface="+mj-lt"/>
              </a:rPr>
              <a:t>Đoạn 1</a:t>
            </a:r>
            <a:r>
              <a:rPr lang="vi-VN" sz="3600" b="1" dirty="0">
                <a:latin typeface="+mj-lt"/>
              </a:rPr>
              <a:t>. </a:t>
            </a:r>
          </a:p>
          <a:p>
            <a:pPr>
              <a:defRPr/>
            </a:pPr>
            <a:r>
              <a:rPr lang="vi-VN" sz="3600" b="1" dirty="0">
                <a:latin typeface="+mj-lt"/>
              </a:rPr>
              <a:t>   Từ đầu đến dòng nước trôi băng băng.</a:t>
            </a:r>
          </a:p>
          <a:p>
            <a:pPr>
              <a:defRPr/>
            </a:pPr>
            <a:r>
              <a:rPr lang="vi-VN" sz="3600" b="1" dirty="0">
                <a:solidFill>
                  <a:srgbClr val="FF0000"/>
                </a:solidFill>
                <a:latin typeface="+mj-lt"/>
              </a:rPr>
              <a:t>Đoạn 2.</a:t>
            </a:r>
            <a:r>
              <a:rPr lang="vi-VN" sz="3600" b="1" dirty="0">
                <a:latin typeface="+mj-lt"/>
              </a:rPr>
              <a:t> </a:t>
            </a:r>
          </a:p>
          <a:p>
            <a:pPr>
              <a:defRPr/>
            </a:pPr>
            <a:r>
              <a:rPr lang="vi-VN" sz="3600" b="1" dirty="0">
                <a:latin typeface="+mj-lt"/>
              </a:rPr>
              <a:t>    Từ Mùa thu mới chớm đến luôn luôn mới.</a:t>
            </a:r>
          </a:p>
          <a:p>
            <a:pPr>
              <a:defRPr/>
            </a:pPr>
            <a:r>
              <a:rPr lang="vi-VN" sz="3600" b="1" dirty="0">
                <a:solidFill>
                  <a:srgbClr val="FF0000"/>
                </a:solidFill>
                <a:latin typeface="+mj-lt"/>
              </a:rPr>
              <a:t>Đoạn 3.</a:t>
            </a:r>
            <a:r>
              <a:rPr lang="vi-VN" sz="3600" b="1" dirty="0">
                <a:latin typeface="+mj-lt"/>
              </a:rPr>
              <a:t> Phần còn lại.</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52&quot;&gt;&lt;object type=&quot;3&quot; unique_id=&quot;10353&quot;&gt;&lt;property id=&quot;20148&quot; value=&quot;5&quot;/&gt;&lt;property id=&quot;20300&quot; value=&quot;Slide 1&quot;/&gt;&lt;property id=&quot;20307&quot; value=&quot;257&quot;/&gt;&lt;/object&gt;&lt;object type=&quot;3&quot; unique_id=&quot;10354&quot;&gt;&lt;property id=&quot;20148&quot; value=&quot;5&quot;/&gt;&lt;property id=&quot;20300&quot; value=&quot;Slide 2&quot;/&gt;&lt;property id=&quot;20307&quot; value=&quot;258&quot;/&gt;&lt;/object&gt;&lt;object type=&quot;3&quot; unique_id=&quot;10355&quot;&gt;&lt;property id=&quot;20148&quot; value=&quot;5&quot;/&gt;&lt;property id=&quot;20300&quot; value=&quot;Slide 3&quot;/&gt;&lt;property id=&quot;20307&quot; value=&quot;259&quot;/&gt;&lt;/object&gt;&lt;object type=&quot;3&quot; unique_id=&quot;10356&quot;&gt;&lt;property id=&quot;20148&quot; value=&quot;5&quot;/&gt;&lt;property id=&quot;20300&quot; value=&quot;Slide 4&quot;/&gt;&lt;property id=&quot;20307&quot; value=&quot;260&quot;/&gt;&lt;/object&gt;&lt;object type=&quot;3&quot; unique_id=&quot;10357&quot;&gt;&lt;property id=&quot;20148&quot; value=&quot;5&quot;/&gt;&lt;property id=&quot;20300&quot; value=&quot;Slide 5&quot;/&gt;&lt;property id=&quot;20307&quot; value=&quot;261&quot;/&gt;&lt;/object&gt;&lt;object type=&quot;3&quot; unique_id=&quot;10358&quot;&gt;&lt;property id=&quot;20148&quot; value=&quot;5&quot;/&gt;&lt;property id=&quot;20300&quot; value=&quot;Slide 6&quot;/&gt;&lt;property id=&quot;20307&quot; value=&quot;262&quot;/&gt;&lt;/object&gt;&lt;object type=&quot;3&quot; unique_id=&quot;10359&quot;&gt;&lt;property id=&quot;20148&quot; value=&quot;5&quot;/&gt;&lt;property id=&quot;20300&quot; value=&quot;Slide 7&quot;/&gt;&lt;property id=&quot;20307&quot; value=&quot;263&quot;/&gt;&lt;/object&gt;&lt;object type=&quot;3&quot; unique_id=&quot;10360&quot;&gt;&lt;property id=&quot;20148&quot; value=&quot;5&quot;/&gt;&lt;property id=&quot;20300&quot; value=&quot;Slide 8&quot;/&gt;&lt;property id=&quot;20307&quot; value=&quot;264&quot;/&gt;&lt;/object&gt;&lt;object type=&quot;3&quot; unique_id=&quot;10361&quot;&gt;&lt;property id=&quot;20148&quot; value=&quot;5&quot;/&gt;&lt;property id=&quot;20300&quot; value=&quot;Slide 9&quot;/&gt;&lt;property id=&quot;20307&quot; value=&quot;265&quot;/&gt;&lt;/object&gt;&lt;object type=&quot;3&quot; unique_id=&quot;10362&quot;&gt;&lt;property id=&quot;20148&quot; value=&quot;5&quot;/&gt;&lt;property id=&quot;20300&quot; value=&quot;Slide 10&quot;/&gt;&lt;property id=&quot;20307&quot; value=&quot;266&quot;/&gt;&lt;/object&gt;&lt;object type=&quot;3&quot; unique_id=&quot;10363&quot;&gt;&lt;property id=&quot;20148&quot; value=&quot;5&quot;/&gt;&lt;property id=&quot;20300&quot; value=&quot;Slide 11&quot;/&gt;&lt;property id=&quot;20307&quot; value=&quot;267&quot;/&gt;&lt;/object&gt;&lt;object type=&quot;3&quot; unique_id=&quot;10364&quot;&gt;&lt;property id=&quot;20148&quot; value=&quot;5&quot;/&gt;&lt;property id=&quot;20300&quot; value=&quot;Slide 12&quot;/&gt;&lt;property id=&quot;20307&quot; value=&quot;268&quot;/&gt;&lt;/object&gt;&lt;object type=&quot;3&quot; unique_id=&quot;10365&quot;&gt;&lt;property id=&quot;20148&quot; value=&quot;5&quot;/&gt;&lt;property id=&quot;20300&quot; value=&quot;Slide 13&quot;/&gt;&lt;property id=&quot;20307&quot; value=&quot;269&quot;/&gt;&lt;/object&gt;&lt;object type=&quot;3&quot; unique_id=&quot;10366&quot;&gt;&lt;property id=&quot;20148&quot; value=&quot;5&quot;/&gt;&lt;property id=&quot;20300&quot; value=&quot;Slide 14&quot;/&gt;&lt;property id=&quot;20307&quot; value=&quot;270&quot;/&gt;&lt;/object&gt;&lt;object type=&quot;3&quot; unique_id=&quot;10367&quot;&gt;&lt;property id=&quot;20148&quot; value=&quot;5&quot;/&gt;&lt;property id=&quot;20300&quot; value=&quot;Slide 15&quot;/&gt;&lt;property id=&quot;20307&quot; value=&quot;271&quot;/&gt;&lt;/object&gt;&lt;object type=&quot;3&quot; unique_id=&quot;10368&quot;&gt;&lt;property id=&quot;20148&quot; value=&quot;5&quot;/&gt;&lt;property id=&quot;20300&quot; value=&quot;Slide 16&quot;/&gt;&lt;property id=&quot;20307&quot; value=&quot;272&quot;/&gt;&lt;/object&gt;&lt;object type=&quot;3&quot; unique_id=&quot;10369&quot;&gt;&lt;property id=&quot;20148&quot; value=&quot;5&quot;/&gt;&lt;property id=&quot;20300&quot; value=&quot;Slide 17&quot;/&gt;&lt;property id=&quot;20307&quot; value=&quot;273&quot;/&gt;&lt;/object&gt;&lt;object type=&quot;3&quot; unique_id=&quot;10370&quot;&gt;&lt;property id=&quot;20148&quot; value=&quot;5&quot;/&gt;&lt;property id=&quot;20300&quot; value=&quot;Slide 18&quot;/&gt;&lt;property id=&quot;20307&quot; value=&quot;274&quot;/&gt;&lt;/object&gt;&lt;/object&gt;&lt;object type=&quot;8&quot; unique_id=&quot;1039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585</Words>
  <Application>Microsoft Office PowerPoint</Application>
  <PresentationFormat>On-screen Show (4:3)</PresentationFormat>
  <Paragraphs>71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trang-long bien</dc:creator>
  <cp:lastModifiedBy>trang-long bien</cp:lastModifiedBy>
  <cp:revision>6</cp:revision>
  <dcterms:created xsi:type="dcterms:W3CDTF">2015-09-20T14:55:07Z</dcterms:created>
  <dcterms:modified xsi:type="dcterms:W3CDTF">2015-10-09T02:17:31Z</dcterms:modified>
</cp:coreProperties>
</file>